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85" r:id="rId9"/>
    <p:sldId id="277" r:id="rId10"/>
    <p:sldId id="278" r:id="rId11"/>
    <p:sldId id="282" r:id="rId12"/>
    <p:sldId id="279" r:id="rId13"/>
    <p:sldId id="283" r:id="rId14"/>
    <p:sldId id="280" r:id="rId15"/>
    <p:sldId id="281" r:id="rId1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ED97"/>
    <a:srgbClr val="FF5050"/>
    <a:srgbClr val="333333"/>
    <a:srgbClr val="005493"/>
    <a:srgbClr val="0071BC"/>
    <a:srgbClr val="FFD7DD"/>
    <a:srgbClr val="D1D1D1"/>
    <a:srgbClr val="D9F2D0"/>
    <a:srgbClr val="76D6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8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320" y="176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9E0B3-F87A-BE4F-ADA2-B92F0E7CEA17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A6E3C0-CE0A-6740-B6E1-600AF4B20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112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BAB82-EEDD-C7B1-3DAC-8996855C4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36664C-1F15-A738-2A35-807EAC61EF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FD84F8-2DF7-E884-2BED-3E25584A95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/>
              <a:t>小学生向け</a:t>
            </a:r>
            <a:endParaRPr kumimoji="1" lang="en-US" altLang="ja-JP" dirty="0"/>
          </a:p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7C44E8-7B94-D526-62F9-C4930C90D9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6E3C0-CE0A-6740-B6E1-600AF4B207B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8724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C4CE8F-5C72-E8B8-AD71-613F472C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5FB529D-D862-2FC2-C2A5-04F530ADE0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848EE7-6293-1504-FF8A-D38B3D071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76FCA9-D22C-E078-C108-DD04DC52C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8EE799-04F9-895E-2B14-CD5A7ACAE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830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32E121-19E5-CEB1-E8E5-EA8E1DCC8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6652673-500D-EE22-16DE-3B6764664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84BB65-7C74-7BA0-064A-AE632F643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FBF550-DBDA-F8A1-96F1-8AC0BB877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36D6D0-4696-6A95-1977-A67E25C3B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7485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F2CC465-D68A-AA51-1171-E67D3C11FE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77C7390-51C2-FBC5-2598-4D87A1558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1CC5CC-7073-9CB8-1DAE-864F49822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2A2DA3-7B49-6375-53C8-CC76EACAA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2FDF01-17E6-93C9-E25B-5DC11A6DE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20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EDA7C9-659C-2B89-CB3B-E18B67D2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BBCE69D-BDD8-AAD3-FC0C-EA2070AE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491B18-EF0B-7F60-7595-05F2494E5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1423B1-7B51-28C7-D7B7-BF55CBE60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07A429-AB6D-B92B-CE00-CA169D76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1571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60154C-492E-F75E-5ACD-26616B3EA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E09483-38C2-B3DD-8B13-6F1B5D831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07B2E7-EF79-F1F5-640D-2AC5ADF43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9DFF1C-7BE7-CECE-C02E-EAC36B3C3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6B8CCFE-36B5-D29A-CD87-6FF4F2C19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52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AA4920-96C2-23E1-B60F-51A131AA1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D038781-A622-199A-C8CC-00A9BB6738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0921FBE-8F78-0D35-B3EE-62EAFA2DC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D818351-0028-CD8A-B608-C73B56D3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5AB3B81-8848-A7C0-655A-3A9AC1035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35C531A-B2BE-ACF9-DE78-962A61FFA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8477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2ACA03-9C34-F32C-D870-EDA2D6201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8780166-308C-0441-226B-C6ECD3380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CF75B3B-CA79-2D33-1557-28F5DBC389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CA246B8-EEF3-D3B0-7485-27E51397C7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5415532-DB98-3122-8F85-EBC22F2847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05339AD-67E7-1264-CEFD-1AB74EB14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68CA4A9-5648-730B-F732-10D942977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F91015B-8B04-1569-037B-B361DB8C1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5601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E50285-A390-3348-5AA3-931052E24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2CCCE98-2391-3666-C2B8-219CF1984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34784AE-4E1B-1C70-5626-848DB1D8B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C63499B-C519-A5CE-E9AF-2DD2A94B6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284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8B2615-B64D-47E7-AB13-BEEEF1EB5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B5796F1-0847-2416-88D0-85D1D12B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831CF1-E44A-F31D-DDCB-24CB09E78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186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757496-5AAA-8742-592B-C0E2B7448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C81F7A-82C5-CDAE-9F21-00BECF19A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A9443FB-5BD0-921F-5449-77370841F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D7D5121-B8F6-47AA-F20C-E5EA1482D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493483C-C349-48EE-05AD-C22FD6FE5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E71A09-8067-0065-615B-CB9E5149A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255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E5F02F-E088-F037-2C6A-7CF327824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2D8F25F-C94D-1426-BEBE-7C37D4E543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97A9B47-2612-734E-22A9-BBDC0898D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509C8FA-089E-35D7-E042-CBA809DCE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956EAC-3200-8A4A-142B-2353C8E2F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F99616A-792F-EF91-BD01-2FC711B85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514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179485B-18C6-DFE3-CB3B-33D73B1D9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C58935E-A2D4-6C40-9D68-7356EB789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DFE188-A615-3917-FA86-0C6E210DC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F63965-77A3-55FD-9C08-C38737B006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C11F55-8AF0-A33E-4B21-413A7F61C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40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F48A6-807A-9411-226C-40A4EF2F4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2FF1C02F-34CB-3A2A-E598-DC9291943C19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23019709-625B-50B0-EF1F-083D4CF9926B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E91DFA66-95B9-81B8-9829-C52A318DDE1F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95CD7D5C-1106-EEBF-416E-C83E407A6557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036972CB-7ED3-A84A-62C8-8C289CE8AD99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782212B6-3FA3-A18A-185D-C549EDDDA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4145" y="267465"/>
            <a:ext cx="10058400" cy="2387600"/>
          </a:xfrm>
        </p:spPr>
        <p:txBody>
          <a:bodyPr>
            <a:normAutofit/>
          </a:bodyPr>
          <a:lstStyle/>
          <a:p>
            <a:r>
              <a:rPr lang="ja-JP" altLang="ja-JP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Q. ワクチンは、何のためにするのでしょう？</a:t>
            </a:r>
            <a:endParaRPr kumimoji="1" lang="ja-JP" altLang="en-US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4" name="角丸四角形 3">
            <a:extLst>
              <a:ext uri="{FF2B5EF4-FFF2-40B4-BE49-F238E27FC236}">
                <a16:creationId xmlns:a16="http://schemas.microsoft.com/office/drawing/2014/main" id="{C93EBA17-993A-7E5C-2238-D5BDCCE01E02}"/>
              </a:ext>
            </a:extLst>
          </p:cNvPr>
          <p:cNvSpPr/>
          <p:nvPr/>
        </p:nvSpPr>
        <p:spPr>
          <a:xfrm>
            <a:off x="1066800" y="2929315"/>
            <a:ext cx="4639937" cy="3394367"/>
          </a:xfrm>
          <a:prstGeom prst="roundRect">
            <a:avLst>
              <a:gd name="adj" fmla="val 9012"/>
            </a:avLst>
          </a:prstGeom>
          <a:ln w="7620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角丸四角形 4">
            <a:extLst>
              <a:ext uri="{FF2B5EF4-FFF2-40B4-BE49-F238E27FC236}">
                <a16:creationId xmlns:a16="http://schemas.microsoft.com/office/drawing/2014/main" id="{B3C0DA48-6F56-D1C8-8FBA-3427B4814FD8}"/>
              </a:ext>
            </a:extLst>
          </p:cNvPr>
          <p:cNvSpPr/>
          <p:nvPr/>
        </p:nvSpPr>
        <p:spPr>
          <a:xfrm>
            <a:off x="6485263" y="2929315"/>
            <a:ext cx="4639937" cy="3394367"/>
          </a:xfrm>
          <a:prstGeom prst="roundRect">
            <a:avLst>
              <a:gd name="adj" fmla="val 9012"/>
            </a:avLst>
          </a:prstGeom>
          <a:ln w="7620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48867938-5D4C-4EC6-9634-FC1C3A4E08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71161" y="2882126"/>
            <a:ext cx="2326388" cy="348562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1D9BE122-ACA8-79AF-BD26-C3BB406112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85254" y="3093897"/>
            <a:ext cx="2599426" cy="348562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0B08374-C4D8-CB07-C7AD-78946D3B5D64}"/>
              </a:ext>
            </a:extLst>
          </p:cNvPr>
          <p:cNvSpPr txBox="1"/>
          <p:nvPr/>
        </p:nvSpPr>
        <p:spPr>
          <a:xfrm>
            <a:off x="1247399" y="3720107"/>
            <a:ext cx="427873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36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A</a:t>
            </a:r>
            <a:r>
              <a:rPr lang="en-US" altLang="ja-JP" sz="3600" b="1" dirty="0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 </a:t>
            </a:r>
            <a:r>
              <a:rPr lang="ja-JP" altLang="ja-JP" sz="36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病気になってから</a:t>
            </a:r>
            <a:endParaRPr lang="en-US" altLang="ja-JP" sz="3600" b="1" dirty="0">
              <a:solidFill>
                <a:srgbClr val="333333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 algn="ctr"/>
            <a:r>
              <a:rPr lang="ja-JP" altLang="ja-JP" sz="54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治すため</a:t>
            </a:r>
            <a:endParaRPr kumimoji="1" lang="ja-JP" altLang="en-US" sz="5400" b="1">
              <a:solidFill>
                <a:srgbClr val="333333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1C96A53-6611-CDD6-F196-F0DCEF9C9130}"/>
              </a:ext>
            </a:extLst>
          </p:cNvPr>
          <p:cNvSpPr txBox="1"/>
          <p:nvPr/>
        </p:nvSpPr>
        <p:spPr>
          <a:xfrm>
            <a:off x="6558465" y="3720107"/>
            <a:ext cx="44935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36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A</a:t>
            </a:r>
            <a:r>
              <a:rPr lang="en-US" altLang="ja-JP" sz="3600" b="1" dirty="0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 </a:t>
            </a:r>
            <a:r>
              <a:rPr lang="ja-JP" altLang="ja-JP" sz="36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病気に</a:t>
            </a:r>
            <a:r>
              <a:rPr lang="ja-JP" altLang="en-US" sz="36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なる前</a:t>
            </a:r>
            <a:endParaRPr lang="en-US" altLang="ja-JP" sz="3600" b="1" dirty="0">
              <a:solidFill>
                <a:srgbClr val="333333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 algn="ctr"/>
            <a:r>
              <a:rPr lang="ja-JP" altLang="en-US" sz="48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ならないように</a:t>
            </a:r>
            <a:endParaRPr kumimoji="1" lang="ja-JP" altLang="en-US" sz="4800" b="1">
              <a:solidFill>
                <a:srgbClr val="333333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7021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87195-EC13-2D04-F067-FB16E06BA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90D6F9F-7E19-BEFE-B9B2-F39D5E6E211B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4D81A7C5-5528-E6BE-EFA4-60704B249F92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F3EEC25F-ED9E-7927-BA91-6F7B667EDE64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B07FE2F8-9250-01DE-3E18-DD9F2E7043CA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77CD4D97-539C-F9DD-8162-8B29C7C989F6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2327BD7B-60BA-8BB4-B30F-3E8803F47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なぜ中学生のうちにワクチン？</a:t>
            </a:r>
          </a:p>
        </p:txBody>
      </p:sp>
      <p:pic>
        <p:nvPicPr>
          <p:cNvPr id="9" name="コンテンツ プレースホルダー 4">
            <a:extLst>
              <a:ext uri="{FF2B5EF4-FFF2-40B4-BE49-F238E27FC236}">
                <a16:creationId xmlns:a16="http://schemas.microsoft.com/office/drawing/2014/main" id="{61D56D66-5E1F-BC85-3E0B-03B86E292D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5999" y="2342261"/>
            <a:ext cx="3799266" cy="2160875"/>
          </a:xfrm>
          <a:prstGeom prst="rect">
            <a:avLst/>
          </a:prstGeom>
        </p:spPr>
      </p:pic>
      <p:pic>
        <p:nvPicPr>
          <p:cNvPr id="10" name="コンテンツ プレースホルダー 4">
            <a:extLst>
              <a:ext uri="{FF2B5EF4-FFF2-40B4-BE49-F238E27FC236}">
                <a16:creationId xmlns:a16="http://schemas.microsoft.com/office/drawing/2014/main" id="{EEDD668F-64A8-F8CC-703A-CEB1CAD6F9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32"/>
          <a:stretch>
            <a:fillRect/>
          </a:stretch>
        </p:blipFill>
        <p:spPr>
          <a:xfrm>
            <a:off x="4179674" y="2339763"/>
            <a:ext cx="3799266" cy="2160875"/>
          </a:xfrm>
          <a:prstGeom prst="rect">
            <a:avLst/>
          </a:prstGeom>
        </p:spPr>
      </p:pic>
      <p:pic>
        <p:nvPicPr>
          <p:cNvPr id="11" name="コンテンツ プレースホルダー 4">
            <a:extLst>
              <a:ext uri="{FF2B5EF4-FFF2-40B4-BE49-F238E27FC236}">
                <a16:creationId xmlns:a16="http://schemas.microsoft.com/office/drawing/2014/main" id="{95A66F26-80F1-A55C-8F6A-A6E004CA98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 b="-1242"/>
          <a:stretch>
            <a:fillRect/>
          </a:stretch>
        </p:blipFill>
        <p:spPr>
          <a:xfrm>
            <a:off x="8143350" y="2331256"/>
            <a:ext cx="3799267" cy="2160875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1CA3F18-C92F-0A7B-5D9F-F77ED2ECFB14}"/>
              </a:ext>
            </a:extLst>
          </p:cNvPr>
          <p:cNvSpPr txBox="1"/>
          <p:nvPr/>
        </p:nvSpPr>
        <p:spPr>
          <a:xfrm>
            <a:off x="838200" y="4825613"/>
            <a:ext cx="6269665" cy="14721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28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日本の定期接種対象</a:t>
            </a:r>
            <a:r>
              <a:rPr lang="ja-JP" altLang="en-US" sz="28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：</a:t>
            </a:r>
            <a:endParaRPr lang="en-US" altLang="ja-JP" sz="2800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小学6年～高校1年相当の女子</a:t>
            </a:r>
            <a:endParaRPr kumimoji="1" lang="ja-JP" altLang="en-US" sz="440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5A94E5-B3D4-ED83-5278-2E755D43F2E7}"/>
              </a:ext>
            </a:extLst>
          </p:cNvPr>
          <p:cNvSpPr txBox="1"/>
          <p:nvPr/>
        </p:nvSpPr>
        <p:spPr>
          <a:xfrm>
            <a:off x="838200" y="1462505"/>
            <a:ext cx="5929828" cy="662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>
                <a:solidFill>
                  <a:srgbClr val="3333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感染する前に、体内で準備するため</a:t>
            </a:r>
            <a:endParaRPr kumimoji="1" lang="ja-JP" altLang="en-US" sz="2800">
              <a:solidFill>
                <a:srgbClr val="0071BC"/>
              </a:solidFill>
              <a:latin typeface="Noto Sans JP Medium" panose="020B0500000000000000" pitchFamily="34" charset="-128"/>
              <a:ea typeface="Noto Sans JP Medium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2954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BB88ADFA-D809-EE50-CF15-4332B1C143DB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2F6E41EE-233C-D3C0-8E78-7986D34FDB6B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8F9B8339-FA33-7589-2AF6-59FFA78193D3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EE615504-F112-FF99-B0D9-7BCDBF588473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D0AD02B6-6FB5-5BBB-85A4-5D34BA9BEE4E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844CF3D5-7BAD-593E-5F1F-637ECD42D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本当に子宮頸がんを防げる？</a:t>
            </a:r>
            <a:endParaRPr kumimoji="1" lang="ja-JP" altLang="en-US"/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E8713E24-74CD-31CF-D2D9-137E6700C742}"/>
              </a:ext>
            </a:extLst>
          </p:cNvPr>
          <p:cNvSpPr/>
          <p:nvPr/>
        </p:nvSpPr>
        <p:spPr>
          <a:xfrm>
            <a:off x="498820" y="2676834"/>
            <a:ext cx="2927326" cy="914400"/>
          </a:xfrm>
          <a:prstGeom prst="roundRect">
            <a:avLst/>
          </a:prstGeom>
          <a:ln w="5715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ja-JP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HPV</a:t>
            </a:r>
            <a:r>
              <a:rPr lang="en-US" altLang="ja-JP" sz="3600" b="1" dirty="0">
                <a:latin typeface="Noto Sans JP" panose="020B0500000000000000" pitchFamily="34" charset="-128"/>
                <a:ea typeface="Noto Sans JP" panose="020B0500000000000000" pitchFamily="34" charset="-128"/>
              </a:rPr>
              <a:t> </a:t>
            </a:r>
            <a:r>
              <a:rPr lang="ja-JP" altLang="ja-JP" sz="3200" b="1">
                <a:latin typeface="Noto Sans JP" panose="020B0500000000000000" pitchFamily="34" charset="-128"/>
                <a:ea typeface="Noto Sans JP" panose="020B0500000000000000" pitchFamily="34" charset="-128"/>
              </a:rPr>
              <a:t>感染</a:t>
            </a:r>
            <a:endParaRPr kumimoji="1" lang="ja-JP" altLang="en-US" sz="3200" b="1"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8F9EE48F-743E-140A-4A5D-F70EABB4AA82}"/>
              </a:ext>
            </a:extLst>
          </p:cNvPr>
          <p:cNvSpPr/>
          <p:nvPr/>
        </p:nvSpPr>
        <p:spPr>
          <a:xfrm>
            <a:off x="4602359" y="2676834"/>
            <a:ext cx="2927326" cy="914400"/>
          </a:xfrm>
          <a:prstGeom prst="roundRect">
            <a:avLst/>
          </a:prstGeom>
          <a:ln w="5715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前がん病変</a:t>
            </a:r>
            <a:endParaRPr kumimoji="1" lang="ja-JP" altLang="en-US" sz="3200" b="1"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E63D8939-CC81-4775-7FF2-21CCB0E87283}"/>
              </a:ext>
            </a:extLst>
          </p:cNvPr>
          <p:cNvSpPr/>
          <p:nvPr/>
        </p:nvSpPr>
        <p:spPr>
          <a:xfrm>
            <a:off x="8705898" y="2676834"/>
            <a:ext cx="2927326" cy="914400"/>
          </a:xfrm>
          <a:prstGeom prst="roundRect">
            <a:avLst/>
          </a:prstGeom>
          <a:ln w="5715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>
                <a:latin typeface="Noto Sans JP" panose="020B0500000000000000" pitchFamily="34" charset="-128"/>
                <a:ea typeface="Noto Sans JP" panose="020B0500000000000000" pitchFamily="34" charset="-128"/>
              </a:rPr>
              <a:t>子宮頸がん</a:t>
            </a:r>
          </a:p>
        </p:txBody>
      </p:sp>
      <p:sp>
        <p:nvSpPr>
          <p:cNvPr id="12" name="山形 11">
            <a:extLst>
              <a:ext uri="{FF2B5EF4-FFF2-40B4-BE49-F238E27FC236}">
                <a16:creationId xmlns:a16="http://schemas.microsoft.com/office/drawing/2014/main" id="{4F95F2D0-47E0-E444-0E79-2DB5B4DBB38C}"/>
              </a:ext>
            </a:extLst>
          </p:cNvPr>
          <p:cNvSpPr/>
          <p:nvPr/>
        </p:nvSpPr>
        <p:spPr>
          <a:xfrm>
            <a:off x="3523265" y="2891718"/>
            <a:ext cx="484632" cy="484632"/>
          </a:xfrm>
          <a:prstGeom prst="chevron">
            <a:avLst/>
          </a:prstGeom>
          <a:solidFill>
            <a:srgbClr val="0071BC"/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山形 12">
            <a:extLst>
              <a:ext uri="{FF2B5EF4-FFF2-40B4-BE49-F238E27FC236}">
                <a16:creationId xmlns:a16="http://schemas.microsoft.com/office/drawing/2014/main" id="{E9128BC8-BBAB-AA1F-22E6-C2C15C12844C}"/>
              </a:ext>
            </a:extLst>
          </p:cNvPr>
          <p:cNvSpPr/>
          <p:nvPr/>
        </p:nvSpPr>
        <p:spPr>
          <a:xfrm>
            <a:off x="4020608" y="2891718"/>
            <a:ext cx="484632" cy="484632"/>
          </a:xfrm>
          <a:prstGeom prst="chevron">
            <a:avLst/>
          </a:prstGeom>
          <a:solidFill>
            <a:srgbClr val="0071BC"/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山形 13">
            <a:extLst>
              <a:ext uri="{FF2B5EF4-FFF2-40B4-BE49-F238E27FC236}">
                <a16:creationId xmlns:a16="http://schemas.microsoft.com/office/drawing/2014/main" id="{13CF1BE5-B02E-7AB5-2F0C-932755035316}"/>
              </a:ext>
            </a:extLst>
          </p:cNvPr>
          <p:cNvSpPr/>
          <p:nvPr/>
        </p:nvSpPr>
        <p:spPr>
          <a:xfrm>
            <a:off x="7626804" y="2891718"/>
            <a:ext cx="484632" cy="484632"/>
          </a:xfrm>
          <a:prstGeom prst="chevron">
            <a:avLst/>
          </a:prstGeom>
          <a:solidFill>
            <a:srgbClr val="0071BC"/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" name="山形 14">
            <a:extLst>
              <a:ext uri="{FF2B5EF4-FFF2-40B4-BE49-F238E27FC236}">
                <a16:creationId xmlns:a16="http://schemas.microsoft.com/office/drawing/2014/main" id="{59B746E1-146B-7DAE-8BB3-C64DA1F9C4EC}"/>
              </a:ext>
            </a:extLst>
          </p:cNvPr>
          <p:cNvSpPr/>
          <p:nvPr/>
        </p:nvSpPr>
        <p:spPr>
          <a:xfrm>
            <a:off x="8124147" y="2891718"/>
            <a:ext cx="484632" cy="484632"/>
          </a:xfrm>
          <a:prstGeom prst="chevron">
            <a:avLst/>
          </a:prstGeom>
          <a:solidFill>
            <a:srgbClr val="0071BC"/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A7E1E0C-F88F-5554-EF92-FCE1F194C83F}"/>
              </a:ext>
            </a:extLst>
          </p:cNvPr>
          <p:cNvSpPr txBox="1"/>
          <p:nvPr/>
        </p:nvSpPr>
        <p:spPr>
          <a:xfrm>
            <a:off x="808704" y="5167312"/>
            <a:ext cx="72507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2400">
                <a:solidFill>
                  <a:srgbClr val="00549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スウェーデンやイングランドなどの大規模研究で、</a:t>
            </a:r>
            <a:endParaRPr lang="en-US" altLang="ja-JP" sz="2400" dirty="0">
              <a:solidFill>
                <a:srgbClr val="00549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r>
              <a:rPr lang="ja-JP" altLang="ja-JP" sz="2400">
                <a:solidFill>
                  <a:srgbClr val="00549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若い年齢でHPVワクチンを接種した世代における</a:t>
            </a:r>
            <a:endParaRPr lang="en-US" altLang="ja-JP" sz="2400" dirty="0">
              <a:solidFill>
                <a:srgbClr val="00549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r>
              <a:rPr lang="ja-JP" altLang="ja-JP" sz="2400">
                <a:solidFill>
                  <a:srgbClr val="00549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子宮頸がんの減少が確認されている</a:t>
            </a:r>
            <a:endParaRPr kumimoji="1" lang="ja-JP" altLang="en-US" sz="2400">
              <a:solidFill>
                <a:srgbClr val="00549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17" name="下矢印吹き出し 16">
            <a:extLst>
              <a:ext uri="{FF2B5EF4-FFF2-40B4-BE49-F238E27FC236}">
                <a16:creationId xmlns:a16="http://schemas.microsoft.com/office/drawing/2014/main" id="{BEEB1CA4-39CF-9E32-20DB-2D6626122DD3}"/>
              </a:ext>
            </a:extLst>
          </p:cNvPr>
          <p:cNvSpPr/>
          <p:nvPr/>
        </p:nvSpPr>
        <p:spPr>
          <a:xfrm>
            <a:off x="808704" y="1442559"/>
            <a:ext cx="2760406" cy="1187438"/>
          </a:xfrm>
          <a:prstGeom prst="downArrowCallout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HPV </a:t>
            </a:r>
            <a:r>
              <a:rPr kumimoji="1" lang="ja-JP" altLang="en-US" sz="2800" b="1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</a:t>
            </a:r>
          </a:p>
        </p:txBody>
      </p:sp>
      <p:sp>
        <p:nvSpPr>
          <p:cNvPr id="18" name="下矢印 17">
            <a:extLst>
              <a:ext uri="{FF2B5EF4-FFF2-40B4-BE49-F238E27FC236}">
                <a16:creationId xmlns:a16="http://schemas.microsoft.com/office/drawing/2014/main" id="{41D5318D-584E-B8BA-E46E-254BEAB10C1E}"/>
              </a:ext>
            </a:extLst>
          </p:cNvPr>
          <p:cNvSpPr/>
          <p:nvPr/>
        </p:nvSpPr>
        <p:spPr>
          <a:xfrm>
            <a:off x="2946587" y="2776037"/>
            <a:ext cx="871467" cy="725395"/>
          </a:xfrm>
          <a:prstGeom prst="downArrow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下矢印 18">
            <a:extLst>
              <a:ext uri="{FF2B5EF4-FFF2-40B4-BE49-F238E27FC236}">
                <a16:creationId xmlns:a16="http://schemas.microsoft.com/office/drawing/2014/main" id="{DD104409-BAD6-F212-3B18-15D7276AFA8F}"/>
              </a:ext>
            </a:extLst>
          </p:cNvPr>
          <p:cNvSpPr/>
          <p:nvPr/>
        </p:nvSpPr>
        <p:spPr>
          <a:xfrm>
            <a:off x="7080186" y="2787043"/>
            <a:ext cx="871467" cy="725395"/>
          </a:xfrm>
          <a:prstGeom prst="downArrow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下矢印 19">
            <a:extLst>
              <a:ext uri="{FF2B5EF4-FFF2-40B4-BE49-F238E27FC236}">
                <a16:creationId xmlns:a16="http://schemas.microsoft.com/office/drawing/2014/main" id="{E1B167F5-06EE-C922-88EB-9ABAF22D4EED}"/>
              </a:ext>
            </a:extLst>
          </p:cNvPr>
          <p:cNvSpPr/>
          <p:nvPr/>
        </p:nvSpPr>
        <p:spPr>
          <a:xfrm>
            <a:off x="11197490" y="2787043"/>
            <a:ext cx="871467" cy="725395"/>
          </a:xfrm>
          <a:prstGeom prst="downArrow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1DB0E0C-D8E2-3F17-BEC6-8BFC035E338F}"/>
              </a:ext>
            </a:extLst>
          </p:cNvPr>
          <p:cNvSpPr txBox="1"/>
          <p:nvPr/>
        </p:nvSpPr>
        <p:spPr>
          <a:xfrm>
            <a:off x="7899650" y="5619915"/>
            <a:ext cx="3483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/>
              <a:t>Lei J, et al. </a:t>
            </a:r>
            <a:r>
              <a:rPr lang="ja-JP" altLang="ja-JP" i="1"/>
              <a:t>N Engl J Med</a:t>
            </a:r>
            <a:r>
              <a:rPr lang="ja-JP" altLang="ja-JP"/>
              <a:t>. 2020.</a:t>
            </a:r>
            <a:br>
              <a:rPr lang="ja-JP" altLang="ja-JP" sz="2800"/>
            </a:br>
            <a:r>
              <a:rPr lang="ja-JP" altLang="ja-JP"/>
              <a:t>Falcaro M, et al. </a:t>
            </a:r>
            <a:r>
              <a:rPr lang="ja-JP" altLang="ja-JP" i="1"/>
              <a:t>Lancet</a:t>
            </a:r>
            <a:r>
              <a:rPr lang="ja-JP" altLang="ja-JP"/>
              <a:t>. 2021.</a:t>
            </a:r>
            <a:endParaRPr kumimoji="1" lang="ja-JP" altLang="en-US" sz="280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0D5308-ED7C-5A44-8B65-821459062607}"/>
              </a:ext>
            </a:extLst>
          </p:cNvPr>
          <p:cNvSpPr txBox="1"/>
          <p:nvPr/>
        </p:nvSpPr>
        <p:spPr>
          <a:xfrm>
            <a:off x="808704" y="4088206"/>
            <a:ext cx="99709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3200">
                <a:solidFill>
                  <a:srgbClr val="3333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HPVワクチンを早くから導入した国では、</a:t>
            </a:r>
            <a:br>
              <a:rPr lang="ja-JP" altLang="ja-JP" sz="3200">
                <a:solidFill>
                  <a:srgbClr val="3333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</a:br>
            <a:r>
              <a:rPr lang="ja-JP" altLang="ja-JP" sz="3200">
                <a:solidFill>
                  <a:srgbClr val="3333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接種した世代で子宮頸がんそのものが減っています。</a:t>
            </a:r>
            <a:endParaRPr kumimoji="1" lang="ja-JP" altLang="en-US" sz="3200">
              <a:solidFill>
                <a:srgbClr val="333333"/>
              </a:solidFill>
              <a:latin typeface="Noto Sans JP Medium" panose="020B0500000000000000" pitchFamily="34" charset="-128"/>
              <a:ea typeface="Noto Sans JP Medium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168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5ED7B-6684-7046-917E-1EA230EB7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8FF8E5C3-72EB-E0AC-CC39-B2A04EB5BE40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D89E4608-A14E-8DA2-D241-7211F80AAA43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6F945C1D-EC5D-7D30-5462-78D016141F9A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156677BB-9A6D-38BD-2679-81192D66EDD1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01018E3E-DB9D-ECA4-C755-0C6C2670431C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982D4909-1EDB-9AB8-7CFF-51B09BAA5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5400" b="1">
                <a:solidFill>
                  <a:srgbClr val="FF5050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二本柱</a:t>
            </a:r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が大切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1EF265D-497F-DC9E-AB49-836DCE7BB53D}"/>
              </a:ext>
            </a:extLst>
          </p:cNvPr>
          <p:cNvSpPr txBox="1"/>
          <p:nvPr/>
        </p:nvSpPr>
        <p:spPr>
          <a:xfrm>
            <a:off x="838200" y="1578203"/>
            <a:ext cx="80986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28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HPVワクチンを受けても、大人になったら検診を</a:t>
            </a:r>
            <a:endParaRPr kumimoji="1" lang="ja-JP" altLang="en-US" sz="2800" b="1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5350BB75-8824-98F4-45F8-611A43B32016}"/>
              </a:ext>
            </a:extLst>
          </p:cNvPr>
          <p:cNvSpPr/>
          <p:nvPr/>
        </p:nvSpPr>
        <p:spPr>
          <a:xfrm>
            <a:off x="838199" y="2384421"/>
            <a:ext cx="4731327" cy="1996479"/>
          </a:xfrm>
          <a:prstGeom prst="roundRect">
            <a:avLst/>
          </a:prstGeom>
          <a:ln w="5715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A98F3C3D-F91E-6784-7A44-7F5072F70114}"/>
              </a:ext>
            </a:extLst>
          </p:cNvPr>
          <p:cNvSpPr/>
          <p:nvPr/>
        </p:nvSpPr>
        <p:spPr>
          <a:xfrm>
            <a:off x="6622473" y="2384421"/>
            <a:ext cx="4731327" cy="1996479"/>
          </a:xfrm>
          <a:prstGeom prst="roundRect">
            <a:avLst/>
          </a:prstGeom>
          <a:ln w="5715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加算記号 11">
            <a:extLst>
              <a:ext uri="{FF2B5EF4-FFF2-40B4-BE49-F238E27FC236}">
                <a16:creationId xmlns:a16="http://schemas.microsoft.com/office/drawing/2014/main" id="{661AAE06-20F7-3D94-E31A-9E28EDCCDABF}"/>
              </a:ext>
            </a:extLst>
          </p:cNvPr>
          <p:cNvSpPr/>
          <p:nvPr/>
        </p:nvSpPr>
        <p:spPr>
          <a:xfrm>
            <a:off x="5638799" y="2925460"/>
            <a:ext cx="914400" cy="914400"/>
          </a:xfrm>
          <a:prstGeom prst="mathPlus">
            <a:avLst>
              <a:gd name="adj1" fmla="val 11399"/>
            </a:avLst>
          </a:prstGeom>
          <a:solidFill>
            <a:srgbClr val="0071BC"/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753B62F-929E-2F5C-C27B-71FDBC036CAD}"/>
              </a:ext>
            </a:extLst>
          </p:cNvPr>
          <p:cNvSpPr txBox="1"/>
          <p:nvPr/>
        </p:nvSpPr>
        <p:spPr>
          <a:xfrm>
            <a:off x="1433985" y="3382659"/>
            <a:ext cx="35397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b="1" dirty="0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HPV</a:t>
            </a:r>
            <a:r>
              <a:rPr kumimoji="1" lang="en-US" altLang="ja-JP" sz="4000" b="1" dirty="0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 </a:t>
            </a:r>
            <a:r>
              <a:rPr kumimoji="1" lang="ja-JP" altLang="en-US" sz="4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3E7086AD-C58B-CDCA-8F78-9D0EFAAD63A8}"/>
              </a:ext>
            </a:extLst>
          </p:cNvPr>
          <p:cNvGrpSpPr/>
          <p:nvPr/>
        </p:nvGrpSpPr>
        <p:grpSpPr>
          <a:xfrm>
            <a:off x="2746662" y="2468260"/>
            <a:ext cx="914400" cy="914400"/>
            <a:chOff x="5264727" y="5070764"/>
            <a:chExt cx="914400" cy="914400"/>
          </a:xfrm>
        </p:grpSpPr>
        <p:sp>
          <p:nvSpPr>
            <p:cNvPr id="16" name="円/楕円 15">
              <a:extLst>
                <a:ext uri="{FF2B5EF4-FFF2-40B4-BE49-F238E27FC236}">
                  <a16:creationId xmlns:a16="http://schemas.microsoft.com/office/drawing/2014/main" id="{4D298876-E78A-4056-2482-DB7069B6AF21}"/>
                </a:ext>
              </a:extLst>
            </p:cNvPr>
            <p:cNvSpPr/>
            <p:nvPr/>
          </p:nvSpPr>
          <p:spPr>
            <a:xfrm>
              <a:off x="5264727" y="5070764"/>
              <a:ext cx="914400" cy="914400"/>
            </a:xfrm>
            <a:prstGeom prst="ellipse">
              <a:avLst/>
            </a:prstGeom>
            <a:solidFill>
              <a:srgbClr val="0071BC"/>
            </a:solidFill>
            <a:ln>
              <a:solidFill>
                <a:srgbClr val="0071B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5" name="グラフィックス 14" descr="注射針 枠線">
              <a:extLst>
                <a:ext uri="{FF2B5EF4-FFF2-40B4-BE49-F238E27FC236}">
                  <a16:creationId xmlns:a16="http://schemas.microsoft.com/office/drawing/2014/main" id="{C1BD2673-DEB3-C45E-FAD3-5C87DAE6988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327323" y="5133360"/>
              <a:ext cx="789207" cy="789207"/>
            </a:xfrm>
            <a:prstGeom prst="rect">
              <a:avLst/>
            </a:prstGeom>
          </p:spPr>
        </p:pic>
      </p:grpSp>
      <p:sp>
        <p:nvSpPr>
          <p:cNvPr id="19" name="円/楕円 18">
            <a:extLst>
              <a:ext uri="{FF2B5EF4-FFF2-40B4-BE49-F238E27FC236}">
                <a16:creationId xmlns:a16="http://schemas.microsoft.com/office/drawing/2014/main" id="{9A3969C0-A092-959B-A75F-7ADDA07FDD0F}"/>
              </a:ext>
            </a:extLst>
          </p:cNvPr>
          <p:cNvSpPr/>
          <p:nvPr/>
        </p:nvSpPr>
        <p:spPr>
          <a:xfrm>
            <a:off x="8479692" y="2468259"/>
            <a:ext cx="914400" cy="914400"/>
          </a:xfrm>
          <a:prstGeom prst="ellipse">
            <a:avLst/>
          </a:prstGeom>
          <a:solidFill>
            <a:srgbClr val="0071BC"/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グラフィックス 23" descr="病院 枠線">
            <a:extLst>
              <a:ext uri="{FF2B5EF4-FFF2-40B4-BE49-F238E27FC236}">
                <a16:creationId xmlns:a16="http://schemas.microsoft.com/office/drawing/2014/main" id="{6F40958C-CBFB-D127-852A-017CA14434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11228" y="2460281"/>
            <a:ext cx="864000" cy="864000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4B52482-B939-5164-F164-D4EF6ADA6719}"/>
              </a:ext>
            </a:extLst>
          </p:cNvPr>
          <p:cNvSpPr txBox="1"/>
          <p:nvPr/>
        </p:nvSpPr>
        <p:spPr>
          <a:xfrm>
            <a:off x="6920903" y="3453527"/>
            <a:ext cx="41344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44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子宮頸がん検診</a:t>
            </a:r>
            <a:endParaRPr kumimoji="1" lang="ja-JP" altLang="en-US" sz="8000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ED90E82-F2FD-6290-3607-C80789CBD4B3}"/>
              </a:ext>
            </a:extLst>
          </p:cNvPr>
          <p:cNvSpPr txBox="1"/>
          <p:nvPr/>
        </p:nvSpPr>
        <p:spPr>
          <a:xfrm>
            <a:off x="2085606" y="4576464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感染を予防</a:t>
            </a:r>
            <a:endParaRPr kumimoji="1" lang="ja-JP" altLang="en-US" sz="320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DF1ECAC-9011-92E8-E1EA-7CA0B608EA3D}"/>
              </a:ext>
            </a:extLst>
          </p:cNvPr>
          <p:cNvSpPr txBox="1"/>
          <p:nvPr/>
        </p:nvSpPr>
        <p:spPr>
          <a:xfrm>
            <a:off x="7049152" y="4531810"/>
            <a:ext cx="3877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変化を早く見つける</a:t>
            </a:r>
            <a:endParaRPr kumimoji="1" lang="ja-JP" altLang="en-US" sz="320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35F9045-E5EF-4AF5-0C23-A395422669C2}"/>
              </a:ext>
            </a:extLst>
          </p:cNvPr>
          <p:cNvSpPr txBox="1"/>
          <p:nvPr/>
        </p:nvSpPr>
        <p:spPr>
          <a:xfrm>
            <a:off x="6363057" y="5237165"/>
            <a:ext cx="52501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28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20歳になったら子宮頸がん検診</a:t>
            </a:r>
            <a:endParaRPr kumimoji="1" lang="ja-JP" altLang="en-US" sz="440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50E518F-2416-0483-571A-271ECC50696A}"/>
              </a:ext>
            </a:extLst>
          </p:cNvPr>
          <p:cNvSpPr txBox="1"/>
          <p:nvPr/>
        </p:nvSpPr>
        <p:spPr>
          <a:xfrm>
            <a:off x="3097702" y="5952563"/>
            <a:ext cx="59298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ワクチンと検診　どちらも大切</a:t>
            </a:r>
            <a:endParaRPr kumimoji="1" lang="ja-JP" altLang="en-US" sz="3200" b="1">
              <a:solidFill>
                <a:srgbClr val="0071BC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0073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707CC03-DF5A-3179-347A-BB1BC41625FB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79DD2234-8228-F3AB-3F14-A01522FAE982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A03FAF9-A248-B3D5-8F9B-551693FEF54F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AD8A1620-C896-64FC-E3F9-BC65DBA734DC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3815AB81-E004-5EDC-C22F-2EE3217B5ACC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DB9F9B6C-84F3-7C55-4CA6-AE5D48BFF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</a:t>
            </a:r>
            <a:r>
              <a:rPr lang="ja-JP" altLang="ja-JP" sz="4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のあとに</a:t>
            </a:r>
            <a:r>
              <a:rPr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起きる可能性</a:t>
            </a:r>
            <a:r>
              <a:rPr lang="ja-JP" altLang="en-US" sz="4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のある</a:t>
            </a:r>
            <a:r>
              <a:rPr lang="ja-JP" altLang="ja-JP" sz="4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こと</a:t>
            </a:r>
            <a:endParaRPr kumimoji="1" lang="ja-JP" altLang="en-US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2F0B4A-29F5-4876-70F3-825D0A68B1E2}"/>
              </a:ext>
            </a:extLst>
          </p:cNvPr>
          <p:cNvSpPr txBox="1"/>
          <p:nvPr/>
        </p:nvSpPr>
        <p:spPr>
          <a:xfrm>
            <a:off x="838200" y="1690688"/>
            <a:ext cx="4815742" cy="3717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💪 注射したところが痛む</a:t>
            </a:r>
            <a:br>
              <a:rPr lang="ja-JP" altLang="ja-JP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</a:br>
            <a:r>
              <a:rPr lang="ja-JP" altLang="ja-JP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🔴 赤くなる・腫れる</a:t>
            </a:r>
            <a:br>
              <a:rPr lang="ja-JP" altLang="ja-JP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</a:br>
            <a:r>
              <a:rPr lang="ja-JP" altLang="ja-JP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🤒 発熱</a:t>
            </a:r>
            <a:br>
              <a:rPr lang="ja-JP" altLang="ja-JP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</a:br>
            <a:r>
              <a:rPr lang="ja-JP" altLang="ja-JP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😴 疲れた感じ</a:t>
            </a:r>
            <a:br>
              <a:rPr lang="ja-JP" altLang="ja-JP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</a:br>
            <a:r>
              <a:rPr lang="ja-JP" altLang="ja-JP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🤕 頭痛　など</a:t>
            </a:r>
            <a:endParaRPr kumimoji="1" lang="ja-JP" altLang="en-US" sz="320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36C9115-6865-56BF-2FD7-F14C041E9DE6}"/>
              </a:ext>
            </a:extLst>
          </p:cNvPr>
          <p:cNvSpPr txBox="1"/>
          <p:nvPr/>
        </p:nvSpPr>
        <p:spPr>
          <a:xfrm>
            <a:off x="1360766" y="5732895"/>
            <a:ext cx="46987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3200" b="1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多くは一時的な反応です</a:t>
            </a:r>
            <a:endParaRPr kumimoji="1" lang="ja-JP" altLang="en-US" sz="3200" b="1">
              <a:solidFill>
                <a:srgbClr val="0071BC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78B2DAC-E12E-4BE7-E045-8A7635656E4F}"/>
              </a:ext>
            </a:extLst>
          </p:cNvPr>
          <p:cNvSpPr/>
          <p:nvPr/>
        </p:nvSpPr>
        <p:spPr>
          <a:xfrm>
            <a:off x="6132512" y="1690687"/>
            <a:ext cx="5221287" cy="4042207"/>
          </a:xfrm>
          <a:prstGeom prst="rect">
            <a:avLst/>
          </a:prstGeom>
          <a:ln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0C2595-2BD0-077D-52DF-C9BA41D01691}"/>
              </a:ext>
            </a:extLst>
          </p:cNvPr>
          <p:cNvSpPr txBox="1"/>
          <p:nvPr/>
        </p:nvSpPr>
        <p:spPr>
          <a:xfrm>
            <a:off x="6325666" y="1839813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>
                <a:solidFill>
                  <a:srgbClr val="0071BC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ワクチン接種に共通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AAB850F-3923-9751-FA7B-093AEE5F3CAB}"/>
              </a:ext>
            </a:extLst>
          </p:cNvPr>
          <p:cNvSpPr txBox="1"/>
          <p:nvPr/>
        </p:nvSpPr>
        <p:spPr>
          <a:xfrm>
            <a:off x="6325666" y="2457695"/>
            <a:ext cx="48349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32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🪑 注射のあとに</a:t>
            </a:r>
            <a:br>
              <a:rPr lang="en-US" altLang="ja-JP" sz="32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</a:br>
            <a:r>
              <a:rPr lang="ja-JP" altLang="en-US" sz="32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　</a:t>
            </a:r>
            <a:r>
              <a:rPr lang="en-US" altLang="ja-JP" sz="32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 </a:t>
            </a:r>
            <a:r>
              <a:rPr lang="ja-JP" altLang="ja-JP" sz="32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気分が悪くなることも</a:t>
            </a:r>
            <a:endParaRPr kumimoji="1" lang="ja-JP" altLang="en-US" sz="320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042DD2E-40A6-6EB8-5402-9D07F5AA3D4A}"/>
              </a:ext>
            </a:extLst>
          </p:cNvPr>
          <p:cNvSpPr txBox="1"/>
          <p:nvPr/>
        </p:nvSpPr>
        <p:spPr>
          <a:xfrm>
            <a:off x="6883987" y="3756741"/>
            <a:ext cx="42675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→</a:t>
            </a:r>
            <a:r>
              <a:rPr lang="ja-JP" altLang="ja-JP" sz="32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接種後は座って</a:t>
            </a:r>
            <a:r>
              <a:rPr lang="ja-JP" altLang="en-US" sz="32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休憩</a:t>
            </a:r>
            <a:endParaRPr kumimoji="1" lang="ja-JP" altLang="en-US" sz="3200">
              <a:solidFill>
                <a:srgbClr val="0071BC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07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5770C-DC1A-791D-B838-50FB368EB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6026E4A-B9C3-6853-9C99-EEEC1FF01907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D14333CE-BD70-B774-A79B-77DFB8567853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C2101573-68B5-0356-16E0-78E3AAA935EE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9925DA2C-64E5-7076-A37D-03D151232EC1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CE7CBDF4-6AAB-59FD-B360-2164A713A68A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B27E6470-0FE1-E4C0-754A-14871A9F8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不安に思ったら？</a:t>
            </a:r>
          </a:p>
        </p:txBody>
      </p:sp>
      <p:pic>
        <p:nvPicPr>
          <p:cNvPr id="11" name="コンテンツ プレースホルダー 10">
            <a:extLst>
              <a:ext uri="{FF2B5EF4-FFF2-40B4-BE49-F238E27FC236}">
                <a16:creationId xmlns:a16="http://schemas.microsoft.com/office/drawing/2014/main" id="{F8E18351-F117-5231-F944-345B9BD388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864" y="4230993"/>
            <a:ext cx="3103500" cy="206900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63E7AC0-AF31-198B-7507-62E6F13286A7}"/>
              </a:ext>
            </a:extLst>
          </p:cNvPr>
          <p:cNvSpPr txBox="1"/>
          <p:nvPr/>
        </p:nvSpPr>
        <p:spPr>
          <a:xfrm>
            <a:off x="642131" y="1542773"/>
            <a:ext cx="4176143" cy="2632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ja-JP" sz="2800">
                <a:solidFill>
                  <a:srgbClr val="333333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「副反応が心配」</a:t>
            </a:r>
          </a:p>
          <a:p>
            <a:pPr>
              <a:lnSpc>
                <a:spcPct val="120000"/>
              </a:lnSpc>
            </a:pPr>
            <a:r>
              <a:rPr lang="ja-JP" altLang="ja-JP" sz="2800">
                <a:solidFill>
                  <a:srgbClr val="333333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「注射が苦手」</a:t>
            </a:r>
          </a:p>
          <a:p>
            <a:pPr>
              <a:lnSpc>
                <a:spcPct val="120000"/>
              </a:lnSpc>
            </a:pPr>
            <a:r>
              <a:rPr lang="ja-JP" altLang="ja-JP" sz="2800">
                <a:solidFill>
                  <a:srgbClr val="333333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「SNSで怖い話を見た」</a:t>
            </a:r>
          </a:p>
          <a:p>
            <a:pPr>
              <a:lnSpc>
                <a:spcPct val="120000"/>
              </a:lnSpc>
            </a:pPr>
            <a:r>
              <a:rPr lang="ja-JP" altLang="ja-JP" sz="2800">
                <a:solidFill>
                  <a:srgbClr val="333333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「家族と意見が違う」</a:t>
            </a:r>
          </a:p>
          <a:p>
            <a:pPr>
              <a:lnSpc>
                <a:spcPct val="120000"/>
              </a:lnSpc>
            </a:pPr>
            <a:r>
              <a:rPr lang="ja-JP" altLang="ja-JP" sz="2800">
                <a:solidFill>
                  <a:srgbClr val="333333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「受けるか迷っている」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7C2278DC-935C-6CB3-9713-6AFCF75270E6}"/>
              </a:ext>
            </a:extLst>
          </p:cNvPr>
          <p:cNvSpPr/>
          <p:nvPr/>
        </p:nvSpPr>
        <p:spPr>
          <a:xfrm>
            <a:off x="5244406" y="1430593"/>
            <a:ext cx="6451065" cy="5069339"/>
          </a:xfrm>
          <a:prstGeom prst="roundRect">
            <a:avLst>
              <a:gd name="adj" fmla="val 6014"/>
            </a:avLst>
          </a:prstGeom>
          <a:ln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70DDE55-9986-EF8E-D113-FCFEAC0D1C98}"/>
              </a:ext>
            </a:extLst>
          </p:cNvPr>
          <p:cNvSpPr txBox="1"/>
          <p:nvPr/>
        </p:nvSpPr>
        <p:spPr>
          <a:xfrm>
            <a:off x="6530945" y="1595384"/>
            <a:ext cx="38779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600" b="1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わからないままに</a:t>
            </a:r>
            <a:endParaRPr lang="en-US" altLang="ja-JP" sz="3600" b="1" dirty="0">
              <a:solidFill>
                <a:srgbClr val="0071BC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 algn="ctr"/>
            <a:r>
              <a:rPr lang="ja-JP" altLang="en-US" sz="3600" b="1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しなくていい</a:t>
            </a:r>
            <a:endParaRPr kumimoji="1" lang="ja-JP" altLang="en-US" sz="3600" b="1">
              <a:solidFill>
                <a:srgbClr val="0071BC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89788D5-EC18-0C90-BB7D-5455D4435ED7}"/>
              </a:ext>
            </a:extLst>
          </p:cNvPr>
          <p:cNvSpPr txBox="1"/>
          <p:nvPr/>
        </p:nvSpPr>
        <p:spPr>
          <a:xfrm>
            <a:off x="5481556" y="2960503"/>
            <a:ext cx="59767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28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① 情報源を確かめる</a:t>
            </a:r>
            <a:endParaRPr lang="ja-JP" altLang="ja-JP" sz="280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r>
              <a:rPr lang="ja-JP" altLang="ja-JP" sz="24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SNSの体験談だけで判断せず、公的機関などの情報も確認する</a:t>
            </a:r>
            <a:endParaRPr lang="ja-JP" altLang="ja-JP" sz="280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>
              <a:spcBef>
                <a:spcPts val="1200"/>
              </a:spcBef>
            </a:pPr>
            <a:r>
              <a:rPr lang="ja-JP" altLang="ja-JP" sz="28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② 質問する</a:t>
            </a:r>
            <a:endParaRPr lang="ja-JP" altLang="ja-JP" sz="280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r>
              <a:rPr lang="ja-JP" altLang="ja-JP" sz="24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医師・看護師・薬剤師などに聞く</a:t>
            </a:r>
          </a:p>
          <a:p>
            <a:pPr>
              <a:spcBef>
                <a:spcPts val="1200"/>
              </a:spcBef>
            </a:pPr>
            <a:r>
              <a:rPr lang="ja-JP" altLang="ja-JP" sz="28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③ 不安を伝える</a:t>
            </a:r>
            <a:endParaRPr lang="ja-JP" altLang="ja-JP" sz="280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r>
              <a:rPr lang="ja-JP" altLang="ja-JP" sz="24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「注射が怖い」「副反応が心配」</a:t>
            </a:r>
            <a:br>
              <a:rPr lang="en-US" altLang="ja-JP" sz="2400" dirty="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</a:br>
            <a:r>
              <a:rPr lang="ja-JP" altLang="ja-JP" sz="24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と伝えてよい</a:t>
            </a:r>
          </a:p>
        </p:txBody>
      </p:sp>
    </p:spTree>
    <p:extLst>
      <p:ext uri="{BB962C8B-B14F-4D97-AF65-F5344CB8AC3E}">
        <p14:creationId xmlns:p14="http://schemas.microsoft.com/office/powerpoint/2010/main" val="1650392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F19AC-0E06-3D95-22FC-54E5288F4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38665D5B-1679-7E48-C993-299173C50C13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E1201275-D888-8A8A-2374-7F9E0CCB4943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8FD065BA-C661-DD07-2DD5-23839FC44805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76005199-2318-1488-3126-5835AADF5BB6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EDABD2BA-303D-48D3-4726-A2F9740A0617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0836A703-D13C-1383-20DB-640FE69ADBE1}"/>
              </a:ext>
            </a:extLst>
          </p:cNvPr>
          <p:cNvSpPr/>
          <p:nvPr/>
        </p:nvSpPr>
        <p:spPr>
          <a:xfrm>
            <a:off x="1664465" y="1200368"/>
            <a:ext cx="8802410" cy="216000"/>
          </a:xfrm>
          <a:prstGeom prst="roundRect">
            <a:avLst>
              <a:gd name="adj" fmla="val 50000"/>
            </a:avLst>
          </a:prstGeom>
          <a:solidFill>
            <a:srgbClr val="FEED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7D63A74-872D-A0B6-6879-F61215952D18}"/>
              </a:ext>
            </a:extLst>
          </p:cNvPr>
          <p:cNvSpPr txBox="1"/>
          <p:nvPr/>
        </p:nvSpPr>
        <p:spPr>
          <a:xfrm>
            <a:off x="1658283" y="664331"/>
            <a:ext cx="88024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4800" b="1">
                <a:solidFill>
                  <a:srgbClr val="005493"/>
                </a:solidFill>
                <a:effectLst>
                  <a:glow rad="101600">
                    <a:schemeClr val="bg1">
                      <a:alpha val="48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ワクチンを打つ？　打たない？</a:t>
            </a:r>
            <a:endParaRPr kumimoji="1" lang="ja-JP" altLang="en-US" sz="4800" b="1">
              <a:solidFill>
                <a:srgbClr val="005493"/>
              </a:solidFill>
              <a:effectLst>
                <a:glow rad="101600">
                  <a:schemeClr val="bg1">
                    <a:alpha val="48000"/>
                  </a:schemeClr>
                </a:glow>
              </a:effectLst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07FB7FE-1581-D329-DEF1-CB5491949E92}"/>
              </a:ext>
            </a:extLst>
          </p:cNvPr>
          <p:cNvSpPr txBox="1"/>
          <p:nvPr/>
        </p:nvSpPr>
        <p:spPr>
          <a:xfrm>
            <a:off x="3322521" y="1446126"/>
            <a:ext cx="5503430" cy="2110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ja-JP" altLang="ja-JP" sz="40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打</a:t>
            </a:r>
            <a:r>
              <a:rPr lang="ja-JP" altLang="ja-JP" sz="36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ったら</a:t>
            </a:r>
            <a:r>
              <a:rPr lang="ja-JP" altLang="ja-JP" sz="40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「</a:t>
            </a:r>
            <a:r>
              <a:rPr lang="ja-JP" altLang="ja-JP" sz="40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えらい</a:t>
            </a:r>
            <a:r>
              <a:rPr lang="ja-JP" altLang="ja-JP" sz="40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」</a:t>
            </a:r>
          </a:p>
          <a:p>
            <a:pPr algn="ctr">
              <a:lnSpc>
                <a:spcPct val="120000"/>
              </a:lnSpc>
            </a:pPr>
            <a:r>
              <a:rPr lang="ja-JP" altLang="ja-JP" sz="40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打</a:t>
            </a:r>
            <a:r>
              <a:rPr lang="ja-JP" altLang="ja-JP" sz="36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たなかったら</a:t>
            </a:r>
            <a:r>
              <a:rPr lang="ja-JP" altLang="ja-JP" sz="40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「</a:t>
            </a:r>
            <a:r>
              <a:rPr lang="ja-JP" altLang="ja-JP" sz="40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ダメ</a:t>
            </a:r>
            <a:r>
              <a:rPr lang="ja-JP" altLang="ja-JP" sz="40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」</a:t>
            </a:r>
            <a:br>
              <a:rPr lang="ja-JP" altLang="ja-JP" sz="32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</a:br>
            <a:r>
              <a:rPr lang="ja-JP" altLang="ja-JP" sz="32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ということでは</a:t>
            </a:r>
            <a:r>
              <a:rPr lang="ja-JP" altLang="ja-JP" sz="3200" b="1">
                <a:solidFill>
                  <a:srgbClr val="FF5050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ありません</a:t>
            </a:r>
            <a:r>
              <a:rPr lang="ja-JP" altLang="ja-JP" sz="3200">
                <a:solidFill>
                  <a:srgbClr val="3333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。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817B80AE-5ABC-D95B-5C9D-F832F5CC58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58283" y="1873049"/>
            <a:ext cx="1232652" cy="1548831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C00673D6-4723-65D3-791D-035D6BFFC1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21142" y="1791140"/>
            <a:ext cx="1237317" cy="16307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5EDDB99F-AE12-C2B9-60C4-83B92431A7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22124" y="3703946"/>
            <a:ext cx="8059263" cy="283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79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75CC5-2B42-5BEF-7DA5-776D1EAE1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888C964-2412-D28A-1AB4-1E09EDB007A4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4E2926C5-12DE-3FF1-160A-38504ECF373C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E211FC32-5D5B-281E-ABB6-A204178C1373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C61CE009-CFB7-E75C-8BFF-0E82255DBC7E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F6F72C63-F7DF-5523-FE69-37B3C6562C87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5D23187E-AD23-9CF0-E077-FE378CE1B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8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</a:t>
            </a:r>
            <a:r>
              <a:rPr kumimoji="1" lang="ja-JP" altLang="en-US" sz="4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とは？</a:t>
            </a:r>
            <a:endParaRPr kumimoji="1" lang="ja-JP" altLang="en-US" sz="4800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3C42D1F-84AC-A281-485F-E7FE76B05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ja-JP" sz="3200">
                <a:solidFill>
                  <a:srgbClr val="3333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病気になる前に、体が「守る準備」をするためのもの</a:t>
            </a:r>
            <a:endParaRPr kumimoji="1" lang="ja-JP" altLang="en-US" sz="3200">
              <a:solidFill>
                <a:srgbClr val="333333"/>
              </a:solidFill>
              <a:latin typeface="Noto Sans JP Medium" panose="020B0500000000000000" pitchFamily="34" charset="-128"/>
              <a:ea typeface="Noto Sans JP Medium" panose="020B0500000000000000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F2912F3-14C5-BFF8-E9B4-000BB1E3A7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152" y="2329916"/>
            <a:ext cx="6529695" cy="36710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101306E-2E5E-2135-71AD-260819701503}"/>
              </a:ext>
            </a:extLst>
          </p:cNvPr>
          <p:cNvSpPr txBox="1"/>
          <p:nvPr/>
        </p:nvSpPr>
        <p:spPr>
          <a:xfrm>
            <a:off x="838200" y="6080768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ワクチンの作用の一例</a:t>
            </a:r>
          </a:p>
        </p:txBody>
      </p:sp>
    </p:spTree>
    <p:extLst>
      <p:ext uri="{BB962C8B-B14F-4D97-AF65-F5344CB8AC3E}">
        <p14:creationId xmlns:p14="http://schemas.microsoft.com/office/powerpoint/2010/main" val="2875045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C54A8-8A57-DF4F-22D4-91A4AEB4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E6FD796-79D6-6D43-2EAF-1CE459D5B173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EAE07E4B-963D-6277-6E7D-C2E1D7F3C9FD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853CA62B-D260-DFB9-B4FE-470947F19E7E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B282B59E-35C1-AC92-A0E0-4BD6F145CA59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9591D3E3-1C5F-3390-CF06-7165740DF101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2FC69945-F1EB-611E-F8E8-F88AFFA7F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ワクチンが病気から守るしくみ</a:t>
            </a:r>
            <a:endParaRPr kumimoji="1" lang="ja-JP" altLang="en-US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pic>
        <p:nvPicPr>
          <p:cNvPr id="13" name="コンテンツ プレースホルダー 12">
            <a:extLst>
              <a:ext uri="{FF2B5EF4-FFF2-40B4-BE49-F238E27FC236}">
                <a16:creationId xmlns:a16="http://schemas.microsoft.com/office/drawing/2014/main" id="{EC1CC99F-E43A-D4B3-806D-1F413E722D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82" y="2212007"/>
            <a:ext cx="3699643" cy="2079943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447DBBE-866E-9331-4680-81A4F5E4B591}"/>
              </a:ext>
            </a:extLst>
          </p:cNvPr>
          <p:cNvSpPr txBox="1"/>
          <p:nvPr/>
        </p:nvSpPr>
        <p:spPr>
          <a:xfrm>
            <a:off x="702780" y="1627232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ワクチンを打つ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81A1E99E-C179-A8D5-56BA-84A8284E8758}"/>
              </a:ext>
            </a:extLst>
          </p:cNvPr>
          <p:cNvGrpSpPr/>
          <p:nvPr/>
        </p:nvGrpSpPr>
        <p:grpSpPr>
          <a:xfrm>
            <a:off x="4251569" y="1627232"/>
            <a:ext cx="3699644" cy="2664717"/>
            <a:chOff x="4223862" y="1737402"/>
            <a:chExt cx="3699644" cy="2664717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7D63F38A-A78D-5936-84EA-FF224A968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3862" y="2322176"/>
              <a:ext cx="3699644" cy="2079943"/>
            </a:xfrm>
            <a:prstGeom prst="rect">
              <a:avLst/>
            </a:prstGeom>
          </p:spPr>
        </p:pic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6A26D5FB-E747-6343-52B0-144833D1BE0E}"/>
                </a:ext>
              </a:extLst>
            </p:cNvPr>
            <p:cNvSpPr txBox="1"/>
            <p:nvPr/>
          </p:nvSpPr>
          <p:spPr>
            <a:xfrm>
              <a:off x="4750245" y="1737402"/>
              <a:ext cx="26468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200" b="1">
                  <a:solidFill>
                    <a:srgbClr val="333333"/>
                  </a:solidFill>
                  <a:latin typeface="Noto Sans JP Black" panose="020B0500000000000000" pitchFamily="34" charset="-128"/>
                  <a:ea typeface="Noto Sans JP Black" panose="020B0500000000000000" pitchFamily="34" charset="-128"/>
                </a:rPr>
                <a:t>体が準備する</a:t>
              </a: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CC527010-5A76-E77D-DCF1-17D586EE46D8}"/>
              </a:ext>
            </a:extLst>
          </p:cNvPr>
          <p:cNvGrpSpPr/>
          <p:nvPr/>
        </p:nvGrpSpPr>
        <p:grpSpPr>
          <a:xfrm>
            <a:off x="8011388" y="1627232"/>
            <a:ext cx="3877985" cy="2664717"/>
            <a:chOff x="7945286" y="1737402"/>
            <a:chExt cx="3877985" cy="2664717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E8559EBF-59F7-1908-A77A-120035EDE2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34456" y="2322176"/>
              <a:ext cx="3699644" cy="2079943"/>
            </a:xfrm>
            <a:prstGeom prst="rect">
              <a:avLst/>
            </a:prstGeom>
          </p:spPr>
        </p:pic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1768D658-614F-4B4F-B07F-C8EF5BA52981}"/>
                </a:ext>
              </a:extLst>
            </p:cNvPr>
            <p:cNvSpPr txBox="1"/>
            <p:nvPr/>
          </p:nvSpPr>
          <p:spPr>
            <a:xfrm>
              <a:off x="7945286" y="1737402"/>
              <a:ext cx="38779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200" b="1">
                  <a:solidFill>
                    <a:srgbClr val="333333"/>
                  </a:solidFill>
                  <a:latin typeface="Noto Sans JP Black" panose="020B0500000000000000" pitchFamily="34" charset="-128"/>
                  <a:ea typeface="Noto Sans JP Black" panose="020B0500000000000000" pitchFamily="34" charset="-128"/>
                </a:rPr>
                <a:t>入ってきた時に防ぐ</a:t>
              </a: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C9573CA-2A7A-1B0C-21A8-09BB3BA1FDBA}"/>
              </a:ext>
            </a:extLst>
          </p:cNvPr>
          <p:cNvSpPr txBox="1"/>
          <p:nvPr/>
        </p:nvSpPr>
        <p:spPr>
          <a:xfrm>
            <a:off x="381582" y="4318184"/>
            <a:ext cx="36996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kumimoji="1" lang="ja-JP" altLang="en-US" sz="2400">
                <a:latin typeface="Noto Sans JP" panose="020B0500000000000000" pitchFamily="34" charset="-128"/>
                <a:ea typeface="Noto Sans JP" panose="020B0500000000000000" pitchFamily="34" charset="-128"/>
              </a:rPr>
              <a:t>ウイルスの形を覚える</a:t>
            </a:r>
            <a:endParaRPr kumimoji="1" lang="en-US" altLang="ja-JP" sz="2400" dirty="0"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ja-JP" altLang="en-US" sz="2400">
                <a:latin typeface="Noto Sans JP" panose="020B0500000000000000" pitchFamily="34" charset="-128"/>
                <a:ea typeface="Noto Sans JP" panose="020B0500000000000000" pitchFamily="34" charset="-128"/>
              </a:rPr>
              <a:t>ウイルスそのものを入れるわけではない</a:t>
            </a:r>
            <a:endParaRPr kumimoji="1" lang="en-US" altLang="ja-JP" sz="2400" dirty="0"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349EDCA-7A0C-AA60-F4BA-C9A5B3840B16}"/>
              </a:ext>
            </a:extLst>
          </p:cNvPr>
          <p:cNvSpPr txBox="1"/>
          <p:nvPr/>
        </p:nvSpPr>
        <p:spPr>
          <a:xfrm>
            <a:off x="4240787" y="4318184"/>
            <a:ext cx="3699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kumimoji="1" lang="ja-JP" altLang="en-US" sz="2400">
                <a:latin typeface="Noto Sans JP" panose="020B0500000000000000" pitchFamily="34" charset="-128"/>
                <a:ea typeface="Noto Sans JP" panose="020B0500000000000000" pitchFamily="34" charset="-128"/>
              </a:rPr>
              <a:t>ウイルス専用のバリアを作る</a:t>
            </a:r>
            <a:endParaRPr kumimoji="1" lang="en-US" altLang="ja-JP" sz="2400" dirty="0"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AD5BECE-F7FA-AF43-F72D-81BBF832139F}"/>
              </a:ext>
            </a:extLst>
          </p:cNvPr>
          <p:cNvSpPr txBox="1"/>
          <p:nvPr/>
        </p:nvSpPr>
        <p:spPr>
          <a:xfrm>
            <a:off x="8099992" y="4318183"/>
            <a:ext cx="3699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kumimoji="1" lang="ja-JP" altLang="en-US" sz="2400">
                <a:latin typeface="Noto Sans JP" panose="020B0500000000000000" pitchFamily="34" charset="-128"/>
                <a:ea typeface="Noto Sans JP" panose="020B0500000000000000" pitchFamily="34" charset="-128"/>
              </a:rPr>
              <a:t>ウイルスの侵入を防ぐ</a:t>
            </a:r>
            <a:endParaRPr kumimoji="1" lang="en-US" altLang="ja-JP" sz="2400" dirty="0"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2D43B0C-E6C1-647F-1988-A9F0B8484DD6}"/>
              </a:ext>
            </a:extLst>
          </p:cNvPr>
          <p:cNvSpPr txBox="1"/>
          <p:nvPr/>
        </p:nvSpPr>
        <p:spPr>
          <a:xfrm>
            <a:off x="622968" y="5728747"/>
            <a:ext cx="109568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24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ワクチンには、自分を病気から守る働きがあります。</a:t>
            </a:r>
            <a:br>
              <a:rPr lang="ja-JP" altLang="ja-JP" sz="24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</a:br>
            <a:r>
              <a:rPr lang="ja-JP" altLang="ja-JP" sz="24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病気が人から人へうつるのを減らして、まわりの人を守るものもあります。</a:t>
            </a:r>
            <a:endParaRPr kumimoji="1" lang="ja-JP" altLang="en-US" sz="2400">
              <a:solidFill>
                <a:srgbClr val="0071BC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9084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F3346-3960-F3C9-E1CA-D04DBB8AB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C4CC89D-E371-0205-FFFA-CB5527ADF66C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18C303C5-5726-0D2B-6FDB-DB56FF76D5A3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830CED4B-8750-83E1-2770-F024B8203758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AAD35AAB-0EC9-4018-6491-ED350C73EF28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7CF15473-539B-A516-CD31-046849307238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4" name="下矢印 13">
            <a:extLst>
              <a:ext uri="{FF2B5EF4-FFF2-40B4-BE49-F238E27FC236}">
                <a16:creationId xmlns:a16="http://schemas.microsoft.com/office/drawing/2014/main" id="{7574310E-6C70-76C8-A456-FBE46E9D3DD2}"/>
              </a:ext>
            </a:extLst>
          </p:cNvPr>
          <p:cNvSpPr/>
          <p:nvPr/>
        </p:nvSpPr>
        <p:spPr>
          <a:xfrm>
            <a:off x="1564395" y="2077647"/>
            <a:ext cx="1046602" cy="3798081"/>
          </a:xfrm>
          <a:prstGeom prst="downArrow">
            <a:avLst/>
          </a:prstGeom>
          <a:solidFill>
            <a:srgbClr val="0071BC"/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C09DF6C-7C54-C01D-B7AD-CC5710F45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ヒトと病気の歴史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B4C7070F-681C-3393-8492-A6B670B7EC6B}"/>
              </a:ext>
            </a:extLst>
          </p:cNvPr>
          <p:cNvSpPr/>
          <p:nvPr/>
        </p:nvSpPr>
        <p:spPr>
          <a:xfrm>
            <a:off x="838200" y="1690688"/>
            <a:ext cx="914400" cy="914400"/>
          </a:xfrm>
          <a:prstGeom prst="ellipse">
            <a:avLst/>
          </a:prstGeom>
          <a:solidFill>
            <a:srgbClr val="0071BC"/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昔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BC7E819-2672-2AA2-88E3-2BE9C827664A}"/>
              </a:ext>
            </a:extLst>
          </p:cNvPr>
          <p:cNvSpPr/>
          <p:nvPr/>
        </p:nvSpPr>
        <p:spPr>
          <a:xfrm>
            <a:off x="1917600" y="2147888"/>
            <a:ext cx="3436597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3600" b="1" dirty="0">
                <a:latin typeface="Noto Sans JP" panose="020B0500000000000000" pitchFamily="34" charset="-128"/>
                <a:ea typeface="Noto Sans JP" panose="020B0500000000000000" pitchFamily="34" charset="-128"/>
              </a:rPr>
              <a:t>🦠</a:t>
            </a:r>
            <a:r>
              <a:rPr kumimoji="1" lang="ja-JP" altLang="en-US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感染症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B521566-A141-FF07-87EF-9D684126EA1D}"/>
              </a:ext>
            </a:extLst>
          </p:cNvPr>
          <p:cNvSpPr/>
          <p:nvPr/>
        </p:nvSpPr>
        <p:spPr>
          <a:xfrm>
            <a:off x="1917599" y="3251944"/>
            <a:ext cx="3436597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重い病気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270E7B6-1D17-1455-7652-01BE2017B913}"/>
              </a:ext>
            </a:extLst>
          </p:cNvPr>
          <p:cNvSpPr/>
          <p:nvPr/>
        </p:nvSpPr>
        <p:spPr>
          <a:xfrm>
            <a:off x="1917598" y="4356000"/>
            <a:ext cx="3436597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亡くなる人も</a:t>
            </a: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F0507508-7EDF-46D4-B9D0-A5A3203797D1}"/>
              </a:ext>
            </a:extLst>
          </p:cNvPr>
          <p:cNvSpPr/>
          <p:nvPr/>
        </p:nvSpPr>
        <p:spPr>
          <a:xfrm>
            <a:off x="6364076" y="2077647"/>
            <a:ext cx="1046602" cy="2703673"/>
          </a:xfrm>
          <a:prstGeom prst="downArrow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>
            <a:extLst>
              <a:ext uri="{FF2B5EF4-FFF2-40B4-BE49-F238E27FC236}">
                <a16:creationId xmlns:a16="http://schemas.microsoft.com/office/drawing/2014/main" id="{B1F1F22D-E454-DA9F-D4EC-502B753649CB}"/>
              </a:ext>
            </a:extLst>
          </p:cNvPr>
          <p:cNvSpPr/>
          <p:nvPr/>
        </p:nvSpPr>
        <p:spPr>
          <a:xfrm>
            <a:off x="5637881" y="1690688"/>
            <a:ext cx="914400" cy="914400"/>
          </a:xfrm>
          <a:prstGeom prst="ellipse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今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8D0B0EA-9FDF-6F29-5B52-462CEC4827AC}"/>
              </a:ext>
            </a:extLst>
          </p:cNvPr>
          <p:cNvSpPr/>
          <p:nvPr/>
        </p:nvSpPr>
        <p:spPr>
          <a:xfrm>
            <a:off x="6717281" y="2147888"/>
            <a:ext cx="4619074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ワクチンが広がる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07A17EA8-7C09-AD09-6BAC-857AB6D10BEF}"/>
              </a:ext>
            </a:extLst>
          </p:cNvPr>
          <p:cNvSpPr/>
          <p:nvPr/>
        </p:nvSpPr>
        <p:spPr>
          <a:xfrm>
            <a:off x="6717280" y="3251944"/>
            <a:ext cx="4619074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防げる病気が増えた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A23DC19-313A-6AC1-9174-6A2BF3C58F02}"/>
              </a:ext>
            </a:extLst>
          </p:cNvPr>
          <p:cNvSpPr/>
          <p:nvPr/>
        </p:nvSpPr>
        <p:spPr>
          <a:xfrm>
            <a:off x="5637881" y="5062764"/>
            <a:ext cx="4281637" cy="1196100"/>
          </a:xfrm>
          <a:prstGeom prst="rect">
            <a:avLst/>
          </a:prstGeom>
          <a:noFill/>
          <a:ln>
            <a:solidFill>
              <a:srgbClr val="FF5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天然痘</a:t>
            </a:r>
            <a:endParaRPr kumimoji="1" lang="en-US" altLang="ja-JP" sz="2400" dirty="0"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r>
              <a:rPr lang="ja-JP" altLang="en-US" sz="2800">
                <a:latin typeface="Noto Sans JP" panose="020B0500000000000000" pitchFamily="34" charset="-128"/>
                <a:ea typeface="Noto Sans JP" panose="020B0500000000000000" pitchFamily="34" charset="-128"/>
              </a:rPr>
              <a:t>地球からなくなった病気</a:t>
            </a:r>
            <a:endParaRPr kumimoji="1" lang="ja-JP" altLang="en-US" sz="2800"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5367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6A4E8-FF19-78B7-BC18-D64A464B2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D70AADF-84A2-D728-168A-A7BBD1CFD297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703261D9-9F5F-D4C7-CBAB-EBB094B650FB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5D36E1B7-D6B9-5083-F0DD-A8A7F1E4103F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60CDA6C4-6AE8-23AB-C33F-872666799AF2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8C7514F9-2D85-93F7-C674-8274A5152666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CAA23006-DE70-7855-8830-95B4AC13D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71299"/>
          </a:xfrm>
        </p:spPr>
        <p:txBody>
          <a:bodyPr>
            <a:normAutofit/>
          </a:bodyPr>
          <a:lstStyle/>
          <a:p>
            <a:r>
              <a:rPr lang="ja-JP" altLang="ja-JP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ワクチンで防げる可能性のある</a:t>
            </a:r>
            <a:br>
              <a:rPr lang="ja-JP" altLang="ja-JP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</a:br>
            <a:r>
              <a:rPr lang="ja-JP" altLang="ja-JP" sz="66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「がん」</a:t>
            </a:r>
            <a:r>
              <a:rPr lang="ja-JP" altLang="ja-JP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もあります</a:t>
            </a:r>
            <a:endParaRPr kumimoji="1" lang="ja-JP" altLang="en-US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4990360-C4C1-AD10-8826-360401BA7870}"/>
              </a:ext>
            </a:extLst>
          </p:cNvPr>
          <p:cNvSpPr txBox="1"/>
          <p:nvPr/>
        </p:nvSpPr>
        <p:spPr>
          <a:xfrm>
            <a:off x="7788926" y="2721114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そのひとつが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186E177-C0D2-FDDA-1F75-12B5AACA4A53}"/>
              </a:ext>
            </a:extLst>
          </p:cNvPr>
          <p:cNvSpPr txBox="1"/>
          <p:nvPr/>
        </p:nvSpPr>
        <p:spPr>
          <a:xfrm>
            <a:off x="3645279" y="3913690"/>
            <a:ext cx="755847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5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子宮頸がん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D767545-674A-E938-F508-6837C67438EC}"/>
              </a:ext>
            </a:extLst>
          </p:cNvPr>
          <p:cNvSpPr txBox="1"/>
          <p:nvPr/>
        </p:nvSpPr>
        <p:spPr>
          <a:xfrm>
            <a:off x="6819224" y="3559747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けい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622515D7-5B49-69EF-4FED-49FCFFC43F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5263" y="2721114"/>
            <a:ext cx="4017812" cy="258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134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628DE-DA3F-9F31-B0F6-F2FC4A842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E854AE1-15B5-52DE-26F0-141AB6DDF1B2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680137D2-5E09-FF6B-23BA-AF5770A69ECD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2CD3E597-2649-BCDA-34D8-CE0F9EADFF10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34276FF9-1751-74A6-5CDB-8E78B959825F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AB1A2D94-D318-A88E-7455-ED7DAF2D9A9F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33F40E05-4C61-D11D-0C95-B9744D8E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子宮頸がん</a:t>
            </a:r>
          </a:p>
        </p:txBody>
      </p:sp>
      <p:pic>
        <p:nvPicPr>
          <p:cNvPr id="10" name="コンテンツ プレースホルダー 9">
            <a:extLst>
              <a:ext uri="{FF2B5EF4-FFF2-40B4-BE49-F238E27FC236}">
                <a16:creationId xmlns:a16="http://schemas.microsoft.com/office/drawing/2014/main" id="{21AB9971-6D34-A8BF-962B-F61BAA5D5A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2506662"/>
            <a:ext cx="5801784" cy="435133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CB2FD3C-FB5E-FF27-D6E3-500BE6BB611E}"/>
              </a:ext>
            </a:extLst>
          </p:cNvPr>
          <p:cNvSpPr txBox="1"/>
          <p:nvPr/>
        </p:nvSpPr>
        <p:spPr>
          <a:xfrm>
            <a:off x="838199" y="1443841"/>
            <a:ext cx="34163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子宮の入口に</a:t>
            </a:r>
            <a:endParaRPr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r>
              <a:rPr kumimoji="1" lang="ja-JP" altLang="en-US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できる「がん」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6796778-C9B2-2E09-C466-606DE0D56E2C}"/>
              </a:ext>
            </a:extLst>
          </p:cNvPr>
          <p:cNvSpPr/>
          <p:nvPr/>
        </p:nvSpPr>
        <p:spPr>
          <a:xfrm>
            <a:off x="5158112" y="1027907"/>
            <a:ext cx="6312665" cy="1325562"/>
          </a:xfrm>
          <a:prstGeom prst="rect">
            <a:avLst/>
          </a:prstGeom>
          <a:ln w="38100">
            <a:solidFill>
              <a:srgbClr val="FF5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若い世代でも</a:t>
            </a:r>
            <a:endParaRPr kumimoji="1"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 algn="ctr"/>
            <a:r>
              <a:rPr kumimoji="1" lang="ja-JP" altLang="en-US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かかることがある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58D6993-614D-F597-7887-03C1F6404411}"/>
              </a:ext>
            </a:extLst>
          </p:cNvPr>
          <p:cNvSpPr/>
          <p:nvPr/>
        </p:nvSpPr>
        <p:spPr>
          <a:xfrm>
            <a:off x="5158112" y="3406457"/>
            <a:ext cx="6312665" cy="891139"/>
          </a:xfrm>
          <a:prstGeom prst="rect">
            <a:avLst/>
          </a:prstGeom>
          <a:ln w="38100">
            <a:solidFill>
              <a:srgbClr val="FF5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めずらしいがん</a:t>
            </a:r>
            <a:r>
              <a:rPr lang="ja-JP" altLang="en-US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ではない</a:t>
            </a:r>
            <a:endParaRPr kumimoji="1" lang="ja-JP" altLang="en-US" sz="3600" b="1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DF3E56D-768B-3AF4-CEF5-E505C1C569E4}"/>
              </a:ext>
            </a:extLst>
          </p:cNvPr>
          <p:cNvSpPr txBox="1"/>
          <p:nvPr/>
        </p:nvSpPr>
        <p:spPr>
          <a:xfrm>
            <a:off x="5937582" y="2384505"/>
            <a:ext cx="4836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20</a:t>
            </a:r>
            <a:r>
              <a:rPr kumimoji="1" lang="ja-JP" altLang="en-US" sz="24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代からかかる人が増え始めます</a:t>
            </a: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21831445-6E17-44DE-0072-155DA237E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7176" y="4386972"/>
            <a:ext cx="1749846" cy="131238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FAF81394-423E-EFAC-869B-715F95500E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5819" y="4386971"/>
            <a:ext cx="1749846" cy="1312385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2E63555-1C88-A154-3E9C-3B3FC21C08F7}"/>
              </a:ext>
            </a:extLst>
          </p:cNvPr>
          <p:cNvSpPr txBox="1"/>
          <p:nvPr/>
        </p:nvSpPr>
        <p:spPr>
          <a:xfrm>
            <a:off x="9029083" y="4386971"/>
            <a:ext cx="24416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ja-JP" altLang="en-US" sz="2800" b="1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約</a:t>
            </a:r>
            <a:r>
              <a:rPr kumimoji="1" lang="ja-JP" altLang="en-US" sz="3600" b="1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２</a:t>
            </a:r>
            <a:r>
              <a:rPr kumimoji="1" lang="ja-JP" altLang="en-US" sz="2800" b="1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クラスに</a:t>
            </a:r>
            <a:endParaRPr kumimoji="1" lang="en-US" altLang="ja-JP" sz="3600" b="1" dirty="0"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  <a:p>
            <a:pPr algn="r"/>
            <a:r>
              <a:rPr lang="ja-JP" altLang="en-US" sz="3600" b="1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ひとり</a:t>
            </a:r>
            <a:endParaRPr kumimoji="1" lang="ja-JP" altLang="en-US" sz="3600" b="1"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15A1F2C-E6D8-EF08-7979-86B1FA32172A}"/>
              </a:ext>
            </a:extLst>
          </p:cNvPr>
          <p:cNvSpPr txBox="1"/>
          <p:nvPr/>
        </p:nvSpPr>
        <p:spPr>
          <a:xfrm>
            <a:off x="5297176" y="5737204"/>
            <a:ext cx="4108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/>
              <a:t>生涯のうちに子宮頸がんになる人は、</a:t>
            </a:r>
            <a:endParaRPr lang="en-US" altLang="ja-JP" dirty="0"/>
          </a:p>
          <a:p>
            <a:r>
              <a:rPr lang="ja-JP" altLang="ja-JP" b="1"/>
              <a:t>1万人あたり約130人</a:t>
            </a:r>
            <a:r>
              <a:rPr lang="ja-JP" altLang="en-US"/>
              <a:t>（厚労省）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848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88D3F-9CE1-0832-AE72-2913896EA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4DBD56A-6D97-A935-C3B9-36BF94A2EFE7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D33CC340-C341-67C0-9FB9-3ED8ACBC57BC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E4F8F14-1E05-8725-F45E-1695708EFD72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96F11F8F-7CEF-6A7B-866C-5E94399108A9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24492F0B-A635-A442-B843-92FFBF8C5FC1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0ADE6E0B-0E10-94C2-1727-8C25AE71E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92485"/>
          </a:xfrm>
        </p:spPr>
        <p:txBody>
          <a:bodyPr>
            <a:normAutofit/>
          </a:bodyPr>
          <a:lstStyle/>
          <a:p>
            <a:r>
              <a:rPr lang="ja-JP" altLang="ja-JP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子宮頸がんの多くには、</a:t>
            </a:r>
            <a:br>
              <a:rPr lang="ja-JP" altLang="ja-JP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</a:br>
            <a:r>
              <a:rPr lang="ja-JP" altLang="ja-JP" sz="6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HPV</a:t>
            </a:r>
            <a:r>
              <a:rPr lang="en-US" altLang="ja-JP" b="1" dirty="0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 </a:t>
            </a:r>
            <a:r>
              <a:rPr lang="ja-JP" altLang="ja-JP" sz="36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というウイルスの感染が関係しています</a:t>
            </a:r>
            <a:endParaRPr kumimoji="1" lang="ja-JP" altLang="en-US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pic>
        <p:nvPicPr>
          <p:cNvPr id="10" name="グラフィックス 9" descr="新型コロナウイルス感染症 単色塗りつぶし">
            <a:extLst>
              <a:ext uri="{FF2B5EF4-FFF2-40B4-BE49-F238E27FC236}">
                <a16:creationId xmlns:a16="http://schemas.microsoft.com/office/drawing/2014/main" id="{7CCB6885-7BB1-2D9A-D508-7D8661EFF3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8918" y="2357610"/>
            <a:ext cx="1253836" cy="1253836"/>
          </a:xfrm>
          <a:prstGeom prst="rect">
            <a:avLst/>
          </a:prstGeom>
        </p:spPr>
      </p:pic>
      <p:pic>
        <p:nvPicPr>
          <p:cNvPr id="13" name="グラフィックス 12" descr="新型コロナウイルス感染症 単色塗りつぶし">
            <a:extLst>
              <a:ext uri="{FF2B5EF4-FFF2-40B4-BE49-F238E27FC236}">
                <a16:creationId xmlns:a16="http://schemas.microsoft.com/office/drawing/2014/main" id="{85FF3D59-97D2-2065-75DD-A9888ADA30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0018" y="2357610"/>
            <a:ext cx="1253836" cy="1253836"/>
          </a:xfrm>
          <a:prstGeom prst="rect">
            <a:avLst/>
          </a:prstGeom>
        </p:spPr>
      </p:pic>
      <p:pic>
        <p:nvPicPr>
          <p:cNvPr id="14" name="グラフィックス 13" descr="新型コロナウイルス感染症 単色塗りつぶし">
            <a:extLst>
              <a:ext uri="{FF2B5EF4-FFF2-40B4-BE49-F238E27FC236}">
                <a16:creationId xmlns:a16="http://schemas.microsoft.com/office/drawing/2014/main" id="{F809FF27-6FAE-DE9A-19BB-81165D0F94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71118" y="2357610"/>
            <a:ext cx="1253836" cy="1253836"/>
          </a:xfrm>
          <a:prstGeom prst="rect">
            <a:avLst/>
          </a:prstGeom>
        </p:spPr>
      </p:pic>
      <p:pic>
        <p:nvPicPr>
          <p:cNvPr id="15" name="グラフィックス 14" descr="新型コロナウイルス感染症 単色塗りつぶし">
            <a:extLst>
              <a:ext uri="{FF2B5EF4-FFF2-40B4-BE49-F238E27FC236}">
                <a16:creationId xmlns:a16="http://schemas.microsoft.com/office/drawing/2014/main" id="{469850CE-5D78-3F88-C121-4F1E2FE841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02218" y="2357610"/>
            <a:ext cx="1253836" cy="1253836"/>
          </a:xfrm>
          <a:prstGeom prst="rect">
            <a:avLst/>
          </a:prstGeom>
        </p:spPr>
      </p:pic>
      <p:pic>
        <p:nvPicPr>
          <p:cNvPr id="16" name="グラフィックス 15" descr="新型コロナウイルス感染症 単色塗りつぶし">
            <a:extLst>
              <a:ext uri="{FF2B5EF4-FFF2-40B4-BE49-F238E27FC236}">
                <a16:creationId xmlns:a16="http://schemas.microsoft.com/office/drawing/2014/main" id="{90007AC8-0DBE-1066-F5A8-3B45E7EDB0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33318" y="2357610"/>
            <a:ext cx="1253836" cy="1253836"/>
          </a:xfrm>
          <a:prstGeom prst="rect">
            <a:avLst/>
          </a:prstGeom>
        </p:spPr>
      </p:pic>
      <p:pic>
        <p:nvPicPr>
          <p:cNvPr id="17" name="グラフィックス 16" descr="新型コロナウイルス感染症 単色塗りつぶし">
            <a:extLst>
              <a:ext uri="{FF2B5EF4-FFF2-40B4-BE49-F238E27FC236}">
                <a16:creationId xmlns:a16="http://schemas.microsoft.com/office/drawing/2014/main" id="{87EA8139-C040-9966-20FE-65170A29A7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64418" y="2357610"/>
            <a:ext cx="1253836" cy="1253836"/>
          </a:xfrm>
          <a:prstGeom prst="rect">
            <a:avLst/>
          </a:prstGeom>
        </p:spPr>
      </p:pic>
      <p:pic>
        <p:nvPicPr>
          <p:cNvPr id="18" name="グラフィックス 17" descr="新型コロナウイルス感染症 単色塗りつぶし">
            <a:extLst>
              <a:ext uri="{FF2B5EF4-FFF2-40B4-BE49-F238E27FC236}">
                <a16:creationId xmlns:a16="http://schemas.microsoft.com/office/drawing/2014/main" id="{65F02BA3-1BA5-EB1B-D5B6-8D2680ADBC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95518" y="2357610"/>
            <a:ext cx="1253836" cy="1253836"/>
          </a:xfrm>
          <a:prstGeom prst="rect">
            <a:avLst/>
          </a:prstGeom>
        </p:spPr>
      </p:pic>
      <p:pic>
        <p:nvPicPr>
          <p:cNvPr id="19" name="グラフィックス 18" descr="新型コロナウイルス感染症 単色塗りつぶし">
            <a:extLst>
              <a:ext uri="{FF2B5EF4-FFF2-40B4-BE49-F238E27FC236}">
                <a16:creationId xmlns:a16="http://schemas.microsoft.com/office/drawing/2014/main" id="{B0E1DA23-F8C1-9558-0C34-746F39C130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6618" y="2357610"/>
            <a:ext cx="1253836" cy="1253836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451EC84-52DB-3511-F8A6-37E31E64F880}"/>
              </a:ext>
            </a:extLst>
          </p:cNvPr>
          <p:cNvSpPr txBox="1"/>
          <p:nvPr/>
        </p:nvSpPr>
        <p:spPr>
          <a:xfrm>
            <a:off x="838200" y="4005583"/>
            <a:ext cx="9911688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HPV</a:t>
            </a:r>
            <a:r>
              <a:rPr lang="ja-JP" altLang="en-US" sz="24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（ヒトパピローマウイルス）には、</a:t>
            </a:r>
            <a:r>
              <a:rPr lang="en-US" altLang="ja-JP" sz="2400" dirty="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100</a:t>
            </a:r>
            <a:r>
              <a:rPr lang="ja-JP" altLang="en-US" sz="24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種類以上の型があります。</a:t>
            </a:r>
            <a:endParaRPr lang="en-US" altLang="ja-JP" sz="2400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>
              <a:spcBef>
                <a:spcPts val="1200"/>
              </a:spcBef>
            </a:pPr>
            <a:r>
              <a:rPr lang="ja-JP" altLang="ja-JP" sz="3200"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HPV</a:t>
            </a:r>
            <a:r>
              <a:rPr lang="en-US" altLang="ja-JP" sz="3200" dirty="0"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 </a:t>
            </a:r>
            <a:r>
              <a:rPr lang="ja-JP" altLang="ja-JP" sz="3200"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は、性的な接触によって感染することがある、</a:t>
            </a:r>
            <a:br>
              <a:rPr lang="ja-JP" altLang="ja-JP" sz="3200">
                <a:latin typeface="Noto Sans JP Medium" panose="020B0500000000000000" pitchFamily="34" charset="-128"/>
                <a:ea typeface="Noto Sans JP Medium" panose="020B0500000000000000" pitchFamily="34" charset="-128"/>
              </a:rPr>
            </a:br>
            <a:r>
              <a:rPr lang="ja-JP" altLang="ja-JP" sz="3200"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とてもありふれたウイルスです。</a:t>
            </a:r>
            <a:endParaRPr lang="en-US" altLang="ja-JP" sz="3200" dirty="0">
              <a:solidFill>
                <a:srgbClr val="333333"/>
              </a:solidFill>
              <a:latin typeface="Noto Sans JP Medium" panose="020B0500000000000000" pitchFamily="34" charset="-128"/>
              <a:ea typeface="Noto Sans JP Medium" panose="020B0500000000000000" pitchFamily="34" charset="-128"/>
            </a:endParaRPr>
          </a:p>
          <a:p>
            <a:r>
              <a:rPr lang="ja-JP" altLang="ja-JP" sz="3200">
                <a:solidFill>
                  <a:srgbClr val="3333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特別な人だけが感染するウイルスではありません。</a:t>
            </a:r>
            <a:endParaRPr lang="en-US" altLang="ja-JP" sz="5400" dirty="0">
              <a:solidFill>
                <a:srgbClr val="333333"/>
              </a:solidFill>
              <a:latin typeface="Noto Sans JP Medium" panose="020B0500000000000000" pitchFamily="34" charset="-128"/>
              <a:ea typeface="Noto Sans JP Medium" panose="020B0500000000000000" pitchFamily="34" charset="-128"/>
            </a:endParaRPr>
          </a:p>
        </p:txBody>
      </p:sp>
      <p:pic>
        <p:nvPicPr>
          <p:cNvPr id="3" name="グラフィックス 2" descr="新型コロナウイルス感染症 単色塗りつぶし">
            <a:extLst>
              <a:ext uri="{FF2B5EF4-FFF2-40B4-BE49-F238E27FC236}">
                <a16:creationId xmlns:a16="http://schemas.microsoft.com/office/drawing/2014/main" id="{6544E47D-352D-2401-7E34-AAE23F5F25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57715" y="2357610"/>
            <a:ext cx="1253836" cy="125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69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0A9DF-7594-0394-D14C-3CCADE911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15E0445-69FB-0CB4-0CE3-BC003D5AB9B0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388B807F-D305-95EA-6A9E-022C45993433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A4879C29-D8C6-57C7-CE38-F75E151A825B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A59FADF6-8337-4B95-FF7F-716043E59ED0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12AEB48-A16B-1700-0AEB-30091FC48EC8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8FCDA615-1E1A-14EA-4A85-1D405A8975F1}"/>
              </a:ext>
            </a:extLst>
          </p:cNvPr>
          <p:cNvSpPr/>
          <p:nvPr/>
        </p:nvSpPr>
        <p:spPr>
          <a:xfrm>
            <a:off x="294315" y="1382022"/>
            <a:ext cx="3416320" cy="3267863"/>
          </a:xfrm>
          <a:prstGeom prst="rect">
            <a:avLst/>
          </a:prstGeom>
          <a:ln w="3810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41255F0F-F102-15EE-73A8-B63395E4D8DA}"/>
              </a:ext>
            </a:extLst>
          </p:cNvPr>
          <p:cNvSpPr/>
          <p:nvPr/>
        </p:nvSpPr>
        <p:spPr>
          <a:xfrm>
            <a:off x="294315" y="4787669"/>
            <a:ext cx="3416320" cy="1129339"/>
          </a:xfrm>
          <a:prstGeom prst="rect">
            <a:avLst/>
          </a:prstGeom>
          <a:ln w="3810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5531D28-9F66-456F-0551-0BBA9E0E4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HPV </a:t>
            </a:r>
            <a:r>
              <a:rPr lang="ja-JP" altLang="en-US" sz="4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は</a:t>
            </a:r>
            <a:r>
              <a:rPr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子宮頸</a:t>
            </a:r>
            <a:r>
              <a:rPr lang="ja-JP" altLang="en-US" sz="4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がんだけに関係する？</a:t>
            </a:r>
            <a:endParaRPr kumimoji="1" lang="ja-JP" altLang="en-US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pic>
        <p:nvPicPr>
          <p:cNvPr id="9" name="グラフィックス 8" descr="新型コロナウイルス感染症 単色塗りつぶし">
            <a:extLst>
              <a:ext uri="{FF2B5EF4-FFF2-40B4-BE49-F238E27FC236}">
                <a16:creationId xmlns:a16="http://schemas.microsoft.com/office/drawing/2014/main" id="{1F1C7F06-7D54-3C2D-55F8-4A3DBFB958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8281" y="1663541"/>
            <a:ext cx="1253836" cy="1253836"/>
          </a:xfrm>
          <a:prstGeom prst="rect">
            <a:avLst/>
          </a:prstGeom>
        </p:spPr>
      </p:pic>
      <p:pic>
        <p:nvPicPr>
          <p:cNvPr id="11" name="グラフィックス 10" descr="新型コロナウイルス感染症 単色塗りつぶし">
            <a:extLst>
              <a:ext uri="{FF2B5EF4-FFF2-40B4-BE49-F238E27FC236}">
                <a16:creationId xmlns:a16="http://schemas.microsoft.com/office/drawing/2014/main" id="{10A2E81B-F73A-AA8E-45CD-9F14AD480F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82118" y="1652524"/>
            <a:ext cx="1253836" cy="1253836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4E9093C-75DD-A7B4-5276-266FE3DF0B51}"/>
              </a:ext>
            </a:extLst>
          </p:cNvPr>
          <p:cNvSpPr txBox="1"/>
          <p:nvPr/>
        </p:nvSpPr>
        <p:spPr>
          <a:xfrm>
            <a:off x="950280" y="1936516"/>
            <a:ext cx="8098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16</a:t>
            </a:r>
            <a:endParaRPr kumimoji="1" lang="ja-JP" altLang="en-US" sz="40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CC00523-9770-C3A0-1835-59805D6FD0AA}"/>
              </a:ext>
            </a:extLst>
          </p:cNvPr>
          <p:cNvSpPr txBox="1"/>
          <p:nvPr/>
        </p:nvSpPr>
        <p:spPr>
          <a:xfrm>
            <a:off x="2204117" y="1925499"/>
            <a:ext cx="8098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18</a:t>
            </a:r>
            <a:endParaRPr kumimoji="1" lang="ja-JP" altLang="en-US" sz="40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pic>
        <p:nvPicPr>
          <p:cNvPr id="15" name="グラフィックス 14" descr="新型コロナウイルス感染症 単色塗りつぶし">
            <a:extLst>
              <a:ext uri="{FF2B5EF4-FFF2-40B4-BE49-F238E27FC236}">
                <a16:creationId xmlns:a16="http://schemas.microsoft.com/office/drawing/2014/main" id="{EE950827-365E-62C3-555C-CAB2DE887D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26076" y="2851275"/>
            <a:ext cx="930995" cy="930995"/>
          </a:xfrm>
          <a:prstGeom prst="rect">
            <a:avLst/>
          </a:prstGeom>
        </p:spPr>
      </p:pic>
      <p:pic>
        <p:nvPicPr>
          <p:cNvPr id="20" name="グラフィックス 19" descr="新型コロナウイルス感染症 単色塗りつぶし">
            <a:extLst>
              <a:ext uri="{FF2B5EF4-FFF2-40B4-BE49-F238E27FC236}">
                <a16:creationId xmlns:a16="http://schemas.microsoft.com/office/drawing/2014/main" id="{FCDA4C39-BF6D-7ED6-6EA0-BFD24CBA26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15702" y="2851274"/>
            <a:ext cx="930995" cy="930995"/>
          </a:xfrm>
          <a:prstGeom prst="rect">
            <a:avLst/>
          </a:prstGeom>
        </p:spPr>
      </p:pic>
      <p:pic>
        <p:nvPicPr>
          <p:cNvPr id="21" name="グラフィックス 20" descr="新型コロナウイルス感染症 単色塗りつぶし">
            <a:extLst>
              <a:ext uri="{FF2B5EF4-FFF2-40B4-BE49-F238E27FC236}">
                <a16:creationId xmlns:a16="http://schemas.microsoft.com/office/drawing/2014/main" id="{D963E9FE-DF64-E06C-5989-EBC143B301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5328" y="2851273"/>
            <a:ext cx="930995" cy="930995"/>
          </a:xfrm>
          <a:prstGeom prst="rect">
            <a:avLst/>
          </a:prstGeom>
        </p:spPr>
      </p:pic>
      <p:pic>
        <p:nvPicPr>
          <p:cNvPr id="22" name="グラフィックス 21" descr="新型コロナウイルス感染症 単色塗りつぶし">
            <a:extLst>
              <a:ext uri="{FF2B5EF4-FFF2-40B4-BE49-F238E27FC236}">
                <a16:creationId xmlns:a16="http://schemas.microsoft.com/office/drawing/2014/main" id="{85E96342-6147-0E44-076F-26D8FF1F17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9678" y="3610195"/>
            <a:ext cx="930995" cy="930995"/>
          </a:xfrm>
          <a:prstGeom prst="rect">
            <a:avLst/>
          </a:prstGeom>
        </p:spPr>
      </p:pic>
      <p:pic>
        <p:nvPicPr>
          <p:cNvPr id="23" name="グラフィックス 22" descr="新型コロナウイルス感染症 単色塗りつぶし">
            <a:extLst>
              <a:ext uri="{FF2B5EF4-FFF2-40B4-BE49-F238E27FC236}">
                <a16:creationId xmlns:a16="http://schemas.microsoft.com/office/drawing/2014/main" id="{8F1F0A8F-D6D5-3BA4-BB3C-B3BBC80A94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304" y="3610194"/>
            <a:ext cx="930995" cy="930995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6B8381A-C975-D71F-5FA0-DA9699B7B05A}"/>
              </a:ext>
            </a:extLst>
          </p:cNvPr>
          <p:cNvSpPr txBox="1"/>
          <p:nvPr/>
        </p:nvSpPr>
        <p:spPr>
          <a:xfrm>
            <a:off x="860484" y="3055160"/>
            <a:ext cx="620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31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6B24229-1FA9-D9B0-7F8A-C5A151168E6A}"/>
              </a:ext>
            </a:extLst>
          </p:cNvPr>
          <p:cNvSpPr txBox="1"/>
          <p:nvPr/>
        </p:nvSpPr>
        <p:spPr>
          <a:xfrm>
            <a:off x="1670858" y="3055160"/>
            <a:ext cx="620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33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7594E78-BCA3-F5EF-794B-96C5F88BA23B}"/>
              </a:ext>
            </a:extLst>
          </p:cNvPr>
          <p:cNvSpPr txBox="1"/>
          <p:nvPr/>
        </p:nvSpPr>
        <p:spPr>
          <a:xfrm>
            <a:off x="2481232" y="3055160"/>
            <a:ext cx="620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45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79124FB-D749-49D1-9028-5CFEED234D11}"/>
              </a:ext>
            </a:extLst>
          </p:cNvPr>
          <p:cNvSpPr txBox="1"/>
          <p:nvPr/>
        </p:nvSpPr>
        <p:spPr>
          <a:xfrm>
            <a:off x="1270508" y="3805495"/>
            <a:ext cx="620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52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F9EA0FB-9248-7371-C8FC-8C6288A90C33}"/>
              </a:ext>
            </a:extLst>
          </p:cNvPr>
          <p:cNvSpPr txBox="1"/>
          <p:nvPr/>
        </p:nvSpPr>
        <p:spPr>
          <a:xfrm>
            <a:off x="2080882" y="3805495"/>
            <a:ext cx="620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58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pic>
        <p:nvPicPr>
          <p:cNvPr id="33" name="グラフィックス 32" descr="新型コロナウイルス感染症 単色塗りつぶし">
            <a:extLst>
              <a:ext uri="{FF2B5EF4-FFF2-40B4-BE49-F238E27FC236}">
                <a16:creationId xmlns:a16="http://schemas.microsoft.com/office/drawing/2014/main" id="{ADE264E5-F569-0AD1-7AB7-1101A4CB8D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09678" y="4928464"/>
            <a:ext cx="930995" cy="930995"/>
          </a:xfrm>
          <a:prstGeom prst="rect">
            <a:avLst/>
          </a:prstGeom>
        </p:spPr>
      </p:pic>
      <p:pic>
        <p:nvPicPr>
          <p:cNvPr id="34" name="グラフィックス 33" descr="新型コロナウイルス感染症 単色塗りつぶし">
            <a:extLst>
              <a:ext uri="{FF2B5EF4-FFF2-40B4-BE49-F238E27FC236}">
                <a16:creationId xmlns:a16="http://schemas.microsoft.com/office/drawing/2014/main" id="{869BA65E-2206-0DBF-8068-B0AF254FD7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9304" y="4928463"/>
            <a:ext cx="930995" cy="930995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0BAD526-8C50-95FA-7BC9-65955C48019D}"/>
              </a:ext>
            </a:extLst>
          </p:cNvPr>
          <p:cNvSpPr txBox="1"/>
          <p:nvPr/>
        </p:nvSpPr>
        <p:spPr>
          <a:xfrm>
            <a:off x="1379512" y="5123764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6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A5A5F072-ABCD-0822-ADE9-E8A53B287CAD}"/>
              </a:ext>
            </a:extLst>
          </p:cNvPr>
          <p:cNvSpPr txBox="1"/>
          <p:nvPr/>
        </p:nvSpPr>
        <p:spPr>
          <a:xfrm>
            <a:off x="2080881" y="5123764"/>
            <a:ext cx="620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11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840DECE-7B05-18B6-135F-FD4A7168025E}"/>
              </a:ext>
            </a:extLst>
          </p:cNvPr>
          <p:cNvSpPr txBox="1"/>
          <p:nvPr/>
        </p:nvSpPr>
        <p:spPr>
          <a:xfrm>
            <a:off x="4239978" y="1700941"/>
            <a:ext cx="2492990" cy="24877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子宮頸がん</a:t>
            </a:r>
            <a:endParaRPr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中咽頭がん</a:t>
            </a:r>
            <a:endParaRPr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肛門がん</a:t>
            </a:r>
            <a:endParaRPr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A30CBD7-2526-E418-27FF-288CE545EFD3}"/>
              </a:ext>
            </a:extLst>
          </p:cNvPr>
          <p:cNvSpPr txBox="1"/>
          <p:nvPr/>
        </p:nvSpPr>
        <p:spPr>
          <a:xfrm>
            <a:off x="7789332" y="1700940"/>
            <a:ext cx="2031325" cy="24877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腟がん</a:t>
            </a:r>
            <a:endParaRPr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外陰がん</a:t>
            </a:r>
            <a:endParaRPr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陰茎がん</a:t>
            </a:r>
            <a:endParaRPr kumimoji="1" lang="ja-JP" altLang="en-US" sz="3600" b="1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7D5F937-895C-9721-87B2-572D8ECA7B4C}"/>
              </a:ext>
            </a:extLst>
          </p:cNvPr>
          <p:cNvSpPr txBox="1"/>
          <p:nvPr/>
        </p:nvSpPr>
        <p:spPr>
          <a:xfrm>
            <a:off x="4239978" y="4821181"/>
            <a:ext cx="3877985" cy="8258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尖圭コンジローマ</a:t>
            </a:r>
            <a:endParaRPr lang="en-US" altLang="ja-JP" sz="60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FA5E9AE-8B33-E9F0-B6D0-8B6BDA660BA3}"/>
              </a:ext>
            </a:extLst>
          </p:cNvPr>
          <p:cNvSpPr txBox="1"/>
          <p:nvPr/>
        </p:nvSpPr>
        <p:spPr>
          <a:xfrm>
            <a:off x="294315" y="1381607"/>
            <a:ext cx="3416320" cy="466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ja-JP">
                <a:solidFill>
                  <a:srgbClr val="00549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がんと関係する「高リスク型」</a:t>
            </a:r>
            <a:endParaRPr lang="en-US" altLang="ja-JP" sz="6000" dirty="0">
              <a:solidFill>
                <a:srgbClr val="005493"/>
              </a:solidFill>
              <a:latin typeface="Noto Sans JP Medium" panose="020B0500000000000000" pitchFamily="34" charset="-128"/>
              <a:ea typeface="Noto Sans JP Medium" panose="020B0500000000000000" pitchFamily="34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F826401-0E3C-C365-0575-0AC6F58BEF73}"/>
              </a:ext>
            </a:extLst>
          </p:cNvPr>
          <p:cNvSpPr txBox="1"/>
          <p:nvPr/>
        </p:nvSpPr>
        <p:spPr>
          <a:xfrm>
            <a:off x="2959380" y="4099197"/>
            <a:ext cx="646332" cy="4590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>
                <a:solidFill>
                  <a:srgbClr val="3333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など</a:t>
            </a:r>
            <a:endParaRPr lang="en-US" altLang="ja-JP" sz="6000" dirty="0">
              <a:solidFill>
                <a:srgbClr val="333333"/>
              </a:solidFill>
              <a:latin typeface="Noto Sans JP Medium" panose="020B0500000000000000" pitchFamily="34" charset="-128"/>
              <a:ea typeface="Noto Sans JP Medium" panose="020B0500000000000000" pitchFamily="34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2D228A09-9BBA-2B73-7BA7-B1B2E8574F5E}"/>
              </a:ext>
            </a:extLst>
          </p:cNvPr>
          <p:cNvSpPr txBox="1"/>
          <p:nvPr/>
        </p:nvSpPr>
        <p:spPr>
          <a:xfrm>
            <a:off x="295469" y="4739569"/>
            <a:ext cx="1107996" cy="4590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ja-JP">
                <a:solidFill>
                  <a:srgbClr val="00549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がん</a:t>
            </a:r>
            <a:r>
              <a:rPr lang="ja-JP" altLang="en-US">
                <a:solidFill>
                  <a:srgbClr val="00549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以外</a:t>
            </a:r>
            <a:endParaRPr lang="en-US" altLang="ja-JP" sz="6000" dirty="0">
              <a:solidFill>
                <a:srgbClr val="005493"/>
              </a:solidFill>
              <a:latin typeface="Noto Sans JP Medium" panose="020B0500000000000000" pitchFamily="34" charset="-128"/>
              <a:ea typeface="Noto Sans JP Medium" panose="020B0500000000000000" pitchFamily="34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B2492C8-0118-4E07-D812-FB1565504B88}"/>
              </a:ext>
            </a:extLst>
          </p:cNvPr>
          <p:cNvSpPr txBox="1"/>
          <p:nvPr/>
        </p:nvSpPr>
        <p:spPr>
          <a:xfrm>
            <a:off x="3101915" y="6031642"/>
            <a:ext cx="8816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2800" b="1">
                <a:solidFill>
                  <a:srgbClr val="FF5050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HPVは、女性だけに関係するウイルスではありません</a:t>
            </a:r>
            <a:endParaRPr kumimoji="1" lang="ja-JP" altLang="en-US" sz="2800" b="1">
              <a:solidFill>
                <a:srgbClr val="FF5050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01277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FF358-4E78-F082-A18F-488C7155B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6CDB2C7-96B5-BEFE-8D97-8C6FB0BDF559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16DCDFB6-53F2-1B9F-2142-A4D0AA7DF290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C92993B2-76F4-2AC1-9EF2-FA8DD3E0269D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14E429D-C56B-13D3-73C0-40DD29233D58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03AEF123-4DED-E05E-0BC5-FB092C8D0DD6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rgbClr val="FEED97"/>
            </a:solidFill>
            <a:ln>
              <a:solidFill>
                <a:srgbClr val="FEED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62C5C4E6-C636-BB82-6DA6-9913CD2EF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HPV = </a:t>
            </a:r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がん、では</a:t>
            </a:r>
            <a:r>
              <a:rPr kumimoji="1" lang="ja-JP" altLang="en-US" b="1">
                <a:solidFill>
                  <a:srgbClr val="FF5050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ありません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E7C170A-A236-747C-4AE3-662C90E7A10B}"/>
              </a:ext>
            </a:extLst>
          </p:cNvPr>
          <p:cNvSpPr/>
          <p:nvPr/>
        </p:nvSpPr>
        <p:spPr>
          <a:xfrm>
            <a:off x="838199" y="1825624"/>
            <a:ext cx="4094019" cy="160337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新型コロナウイルス感染症 単色塗りつぶし">
            <a:extLst>
              <a:ext uri="{FF2B5EF4-FFF2-40B4-BE49-F238E27FC236}">
                <a16:creationId xmlns:a16="http://schemas.microsoft.com/office/drawing/2014/main" id="{8475446C-524A-9DD3-9A11-2DF608DD9F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8" y="2000393"/>
            <a:ext cx="1253836" cy="1253836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497C2EB-D8D3-78FF-846D-44E364BE2C52}"/>
              </a:ext>
            </a:extLst>
          </p:cNvPr>
          <p:cNvSpPr/>
          <p:nvPr/>
        </p:nvSpPr>
        <p:spPr>
          <a:xfrm>
            <a:off x="838199" y="4146427"/>
            <a:ext cx="4094019" cy="160337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D8A9700-932C-EDD0-EE76-F56E7F711EF8}"/>
              </a:ext>
            </a:extLst>
          </p:cNvPr>
          <p:cNvSpPr txBox="1"/>
          <p:nvPr/>
        </p:nvSpPr>
        <p:spPr>
          <a:xfrm>
            <a:off x="2092034" y="2327692"/>
            <a:ext cx="2646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b="1" dirty="0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HPV </a:t>
            </a:r>
            <a:r>
              <a:rPr lang="ja-JP" altLang="en-US" sz="36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に感染</a:t>
            </a:r>
            <a:endParaRPr kumimoji="1" lang="ja-JP" altLang="en-US" sz="3600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BD4A836-F2CD-116D-F201-FDC841C520F2}"/>
              </a:ext>
            </a:extLst>
          </p:cNvPr>
          <p:cNvSpPr txBox="1"/>
          <p:nvPr/>
        </p:nvSpPr>
        <p:spPr>
          <a:xfrm>
            <a:off x="2092034" y="3464547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多くの場合</a:t>
            </a:r>
          </a:p>
        </p:txBody>
      </p:sp>
      <p:pic>
        <p:nvPicPr>
          <p:cNvPr id="15" name="グラフィックス 14" descr="新型コロナウイルス感染症 単色塗りつぶし">
            <a:extLst>
              <a:ext uri="{FF2B5EF4-FFF2-40B4-BE49-F238E27FC236}">
                <a16:creationId xmlns:a16="http://schemas.microsoft.com/office/drawing/2014/main" id="{94A01A1B-D953-228E-1EFE-56D136A26E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98" y="4321196"/>
            <a:ext cx="1253836" cy="1253836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1B619B7-33EF-0BC5-50BE-6574E7BCFC01}"/>
              </a:ext>
            </a:extLst>
          </p:cNvPr>
          <p:cNvSpPr txBox="1"/>
          <p:nvPr/>
        </p:nvSpPr>
        <p:spPr>
          <a:xfrm>
            <a:off x="2092034" y="4374703"/>
            <a:ext cx="24929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自然に</a:t>
            </a:r>
            <a:endParaRPr kumimoji="1" lang="en-US" altLang="ja-JP" sz="3600" b="1" dirty="0">
              <a:solidFill>
                <a:srgbClr val="0071BC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  <a:p>
            <a:r>
              <a:rPr kumimoji="1" lang="ja-JP" altLang="en-US" sz="36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排除される</a:t>
            </a:r>
          </a:p>
        </p:txBody>
      </p:sp>
      <p:sp>
        <p:nvSpPr>
          <p:cNvPr id="17" name="三角形 16">
            <a:extLst>
              <a:ext uri="{FF2B5EF4-FFF2-40B4-BE49-F238E27FC236}">
                <a16:creationId xmlns:a16="http://schemas.microsoft.com/office/drawing/2014/main" id="{6AD33B8A-F815-0F79-A911-3468A0BD626F}"/>
              </a:ext>
            </a:extLst>
          </p:cNvPr>
          <p:cNvSpPr>
            <a:spLocks noChangeAspect="1"/>
          </p:cNvSpPr>
          <p:nvPr/>
        </p:nvSpPr>
        <p:spPr>
          <a:xfrm flipV="1">
            <a:off x="1229589" y="3584671"/>
            <a:ext cx="471054" cy="406081"/>
          </a:xfrm>
          <a:prstGeom prst="triangle">
            <a:avLst/>
          </a:prstGeom>
          <a:solidFill>
            <a:srgbClr val="0071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三角形 17">
            <a:extLst>
              <a:ext uri="{FF2B5EF4-FFF2-40B4-BE49-F238E27FC236}">
                <a16:creationId xmlns:a16="http://schemas.microsoft.com/office/drawing/2014/main" id="{E06539E3-286C-6BD6-112E-B44FADC4B323}"/>
              </a:ext>
            </a:extLst>
          </p:cNvPr>
          <p:cNvSpPr>
            <a:spLocks noChangeAspect="1"/>
          </p:cNvSpPr>
          <p:nvPr/>
        </p:nvSpPr>
        <p:spPr>
          <a:xfrm rot="16200000" flipV="1">
            <a:off x="5254395" y="2432228"/>
            <a:ext cx="471054" cy="406081"/>
          </a:xfrm>
          <a:prstGeom prst="triangle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213DCB8-BEA2-6849-1FA0-BC0E3ED0D690}"/>
              </a:ext>
            </a:extLst>
          </p:cNvPr>
          <p:cNvSpPr/>
          <p:nvPr/>
        </p:nvSpPr>
        <p:spPr>
          <a:xfrm>
            <a:off x="6047628" y="1830130"/>
            <a:ext cx="4094019" cy="1603375"/>
          </a:xfrm>
          <a:prstGeom prst="rect">
            <a:avLst/>
          </a:prstGeom>
          <a:solidFill>
            <a:srgbClr val="FFD7DD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D726FE4-37C2-F099-2D46-DA06B4CC3B67}"/>
              </a:ext>
            </a:extLst>
          </p:cNvPr>
          <p:cNvSpPr txBox="1"/>
          <p:nvPr/>
        </p:nvSpPr>
        <p:spPr>
          <a:xfrm>
            <a:off x="4950524" y="1839813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>
                <a:solidFill>
                  <a:srgbClr val="FF5050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一部</a:t>
            </a:r>
          </a:p>
        </p:txBody>
      </p:sp>
      <p:pic>
        <p:nvPicPr>
          <p:cNvPr id="22" name="グラフィックス 21" descr="新型コロナウイルス感染症 単色塗りつぶし">
            <a:extLst>
              <a:ext uri="{FF2B5EF4-FFF2-40B4-BE49-F238E27FC236}">
                <a16:creationId xmlns:a16="http://schemas.microsoft.com/office/drawing/2014/main" id="{B6E7E5AF-CB44-8169-6918-942E4DF14E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47626" y="2026432"/>
            <a:ext cx="1253836" cy="1253836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A4338BE-F258-5A7D-30E4-DF8283661552}"/>
              </a:ext>
            </a:extLst>
          </p:cNvPr>
          <p:cNvSpPr txBox="1"/>
          <p:nvPr/>
        </p:nvSpPr>
        <p:spPr>
          <a:xfrm>
            <a:off x="7335854" y="2012706"/>
            <a:ext cx="22365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b="1">
                <a:solidFill>
                  <a:srgbClr val="FF5050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感染が</a:t>
            </a:r>
            <a:endParaRPr kumimoji="1" lang="en-US" altLang="ja-JP" sz="4000" b="1" dirty="0">
              <a:solidFill>
                <a:srgbClr val="FF5050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  <a:p>
            <a:r>
              <a:rPr lang="ja-JP" altLang="en-US" sz="4000" b="1">
                <a:solidFill>
                  <a:srgbClr val="FF5050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長く続く</a:t>
            </a:r>
            <a:endParaRPr kumimoji="1" lang="ja-JP" altLang="en-US" sz="4000" b="1">
              <a:solidFill>
                <a:srgbClr val="FF5050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ED98B0E-9C61-8F7D-14C3-60A1E61CC8F0}"/>
              </a:ext>
            </a:extLst>
          </p:cNvPr>
          <p:cNvGrpSpPr/>
          <p:nvPr/>
        </p:nvGrpSpPr>
        <p:grpSpPr>
          <a:xfrm>
            <a:off x="6096000" y="3695214"/>
            <a:ext cx="4877631" cy="2334039"/>
            <a:chOff x="6096000" y="3847616"/>
            <a:chExt cx="4877631" cy="2334039"/>
          </a:xfrm>
        </p:grpSpPr>
        <p:sp>
          <p:nvSpPr>
            <p:cNvPr id="24" name="円/楕円 23">
              <a:extLst>
                <a:ext uri="{FF2B5EF4-FFF2-40B4-BE49-F238E27FC236}">
                  <a16:creationId xmlns:a16="http://schemas.microsoft.com/office/drawing/2014/main" id="{25A0EF74-792D-827B-31D2-A1F403488EA9}"/>
                </a:ext>
              </a:extLst>
            </p:cNvPr>
            <p:cNvSpPr/>
            <p:nvPr/>
          </p:nvSpPr>
          <p:spPr>
            <a:xfrm>
              <a:off x="6096000" y="4033714"/>
              <a:ext cx="1239854" cy="1133598"/>
            </a:xfrm>
            <a:prstGeom prst="ellipse">
              <a:avLst/>
            </a:prstGeom>
            <a:solidFill>
              <a:srgbClr val="D1D1D1"/>
            </a:solidFill>
            <a:ln>
              <a:solidFill>
                <a:srgbClr val="3333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爆発 1 25">
              <a:extLst>
                <a:ext uri="{FF2B5EF4-FFF2-40B4-BE49-F238E27FC236}">
                  <a16:creationId xmlns:a16="http://schemas.microsoft.com/office/drawing/2014/main" id="{379AD65B-6E04-0227-7CEC-FA79D47A9482}"/>
                </a:ext>
              </a:extLst>
            </p:cNvPr>
            <p:cNvSpPr/>
            <p:nvPr/>
          </p:nvSpPr>
          <p:spPr>
            <a:xfrm>
              <a:off x="8993598" y="3847616"/>
              <a:ext cx="1818621" cy="1468099"/>
            </a:xfrm>
            <a:prstGeom prst="irregularSeal1">
              <a:avLst/>
            </a:prstGeom>
            <a:solidFill>
              <a:srgbClr val="D1D1D1"/>
            </a:solidFill>
            <a:ln>
              <a:solidFill>
                <a:srgbClr val="3333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7" name="グラフィックス 26" descr="新型コロナウイルス感染症 単色塗りつぶし">
              <a:extLst>
                <a:ext uri="{FF2B5EF4-FFF2-40B4-BE49-F238E27FC236}">
                  <a16:creationId xmlns:a16="http://schemas.microsoft.com/office/drawing/2014/main" id="{71960976-6CED-6CBA-9367-59A679AD67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817986" y="4321196"/>
              <a:ext cx="441796" cy="441796"/>
            </a:xfrm>
            <a:prstGeom prst="rect">
              <a:avLst/>
            </a:prstGeom>
          </p:spPr>
        </p:pic>
        <p:pic>
          <p:nvPicPr>
            <p:cNvPr id="28" name="グラフィックス 27" descr="新型コロナウイルス感染症 単色塗りつぶし">
              <a:extLst>
                <a:ext uri="{FF2B5EF4-FFF2-40B4-BE49-F238E27FC236}">
                  <a16:creationId xmlns:a16="http://schemas.microsoft.com/office/drawing/2014/main" id="{87A6B44F-1496-D2AE-1AEC-BAE82A8B24E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524928" y="4647983"/>
              <a:ext cx="441796" cy="441796"/>
            </a:xfrm>
            <a:prstGeom prst="rect">
              <a:avLst/>
            </a:prstGeom>
          </p:spPr>
        </p:pic>
        <p:pic>
          <p:nvPicPr>
            <p:cNvPr id="29" name="グラフィックス 28" descr="新型コロナウイルス感染症 単色塗りつぶし">
              <a:extLst>
                <a:ext uri="{FF2B5EF4-FFF2-40B4-BE49-F238E27FC236}">
                  <a16:creationId xmlns:a16="http://schemas.microsoft.com/office/drawing/2014/main" id="{23AB6F83-D977-273A-89DA-44D5FFD9108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981497" y="4244615"/>
              <a:ext cx="441796" cy="441796"/>
            </a:xfrm>
            <a:prstGeom prst="rect">
              <a:avLst/>
            </a:prstGeom>
          </p:spPr>
        </p:pic>
        <p:pic>
          <p:nvPicPr>
            <p:cNvPr id="30" name="グラフィックス 29" descr="新型コロナウイルス感染症 単色塗りつぶし">
              <a:extLst>
                <a:ext uri="{FF2B5EF4-FFF2-40B4-BE49-F238E27FC236}">
                  <a16:creationId xmlns:a16="http://schemas.microsoft.com/office/drawing/2014/main" id="{302328F2-8535-11E3-23C8-313F7194993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633008" y="4425488"/>
              <a:ext cx="441796" cy="441796"/>
            </a:xfrm>
            <a:prstGeom prst="rect">
              <a:avLst/>
            </a:prstGeom>
          </p:spPr>
        </p:pic>
        <p:sp>
          <p:nvSpPr>
            <p:cNvPr id="31" name="三角形 30">
              <a:extLst>
                <a:ext uri="{FF2B5EF4-FFF2-40B4-BE49-F238E27FC236}">
                  <a16:creationId xmlns:a16="http://schemas.microsoft.com/office/drawing/2014/main" id="{C883EDDB-9813-FE3B-6212-9B1467372991}"/>
                </a:ext>
              </a:extLst>
            </p:cNvPr>
            <p:cNvSpPr>
              <a:spLocks noChangeAspect="1"/>
            </p:cNvSpPr>
            <p:nvPr/>
          </p:nvSpPr>
          <p:spPr>
            <a:xfrm rot="16200000" flipV="1">
              <a:off x="7469034" y="4340938"/>
              <a:ext cx="471054" cy="406081"/>
            </a:xfrm>
            <a:prstGeom prst="triangle">
              <a:avLst/>
            </a:prstGeom>
            <a:solidFill>
              <a:srgbClr val="FF5050"/>
            </a:solidFill>
            <a:ln>
              <a:solidFill>
                <a:srgbClr val="FF505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三角形 31">
              <a:extLst>
                <a:ext uri="{FF2B5EF4-FFF2-40B4-BE49-F238E27FC236}">
                  <a16:creationId xmlns:a16="http://schemas.microsoft.com/office/drawing/2014/main" id="{3BA631D6-0E3C-08F5-2751-70E43C325E13}"/>
                </a:ext>
              </a:extLst>
            </p:cNvPr>
            <p:cNvSpPr>
              <a:spLocks noChangeAspect="1"/>
            </p:cNvSpPr>
            <p:nvPr/>
          </p:nvSpPr>
          <p:spPr>
            <a:xfrm rot="16200000" flipV="1">
              <a:off x="7939549" y="4339053"/>
              <a:ext cx="471054" cy="406081"/>
            </a:xfrm>
            <a:prstGeom prst="triangle">
              <a:avLst/>
            </a:prstGeom>
            <a:solidFill>
              <a:srgbClr val="FF5050"/>
            </a:solidFill>
            <a:ln>
              <a:solidFill>
                <a:srgbClr val="FF505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三角形 32">
              <a:extLst>
                <a:ext uri="{FF2B5EF4-FFF2-40B4-BE49-F238E27FC236}">
                  <a16:creationId xmlns:a16="http://schemas.microsoft.com/office/drawing/2014/main" id="{798EF06E-37CC-1FE9-B9AD-8BF394702571}"/>
                </a:ext>
              </a:extLst>
            </p:cNvPr>
            <p:cNvSpPr>
              <a:spLocks noChangeAspect="1"/>
            </p:cNvSpPr>
            <p:nvPr/>
          </p:nvSpPr>
          <p:spPr>
            <a:xfrm rot="16200000" flipV="1">
              <a:off x="8410064" y="4337168"/>
              <a:ext cx="471054" cy="406081"/>
            </a:xfrm>
            <a:prstGeom prst="triangle">
              <a:avLst/>
            </a:prstGeom>
            <a:solidFill>
              <a:srgbClr val="FF5050"/>
            </a:solidFill>
            <a:ln>
              <a:solidFill>
                <a:srgbClr val="FF505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AF7ADFF6-63FC-4095-FB75-C3D702F4C787}"/>
                </a:ext>
              </a:extLst>
            </p:cNvPr>
            <p:cNvSpPr txBox="1"/>
            <p:nvPr/>
          </p:nvSpPr>
          <p:spPr>
            <a:xfrm>
              <a:off x="6161929" y="5350658"/>
              <a:ext cx="11079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400">
                  <a:latin typeface="Noto Sans JP" panose="020B0500000000000000" pitchFamily="34" charset="-128"/>
                  <a:ea typeface="Noto Sans JP" panose="020B0500000000000000" pitchFamily="34" charset="-128"/>
                </a:rPr>
                <a:t>細　胞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5CED6512-28BB-1E54-073A-CE9905E10490}"/>
                </a:ext>
              </a:extLst>
            </p:cNvPr>
            <p:cNvSpPr txBox="1"/>
            <p:nvPr/>
          </p:nvSpPr>
          <p:spPr>
            <a:xfrm>
              <a:off x="7233633" y="4936479"/>
              <a:ext cx="17235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400">
                  <a:latin typeface="Noto Sans JP" panose="020B0500000000000000" pitchFamily="34" charset="-128"/>
                  <a:ea typeface="Noto Sans JP" panose="020B0500000000000000" pitchFamily="34" charset="-128"/>
                </a:rPr>
                <a:t>細胞が変化</a:t>
              </a: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E072A83E-081B-9D83-CCA2-7FD7965350D3}"/>
                </a:ext>
              </a:extLst>
            </p:cNvPr>
            <p:cNvSpPr txBox="1"/>
            <p:nvPr/>
          </p:nvSpPr>
          <p:spPr>
            <a:xfrm>
              <a:off x="8737121" y="5350658"/>
              <a:ext cx="223651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000">
                  <a:latin typeface="Noto Sans JP" panose="020B0500000000000000" pitchFamily="34" charset="-128"/>
                  <a:ea typeface="Noto Sans JP" panose="020B0500000000000000" pitchFamily="34" charset="-128"/>
                </a:rPr>
                <a:t>長い時間をかけて</a:t>
              </a:r>
              <a:endParaRPr kumimoji="1" lang="en-US" altLang="ja-JP" sz="2000" dirty="0">
                <a:latin typeface="Noto Sans JP" panose="020B0500000000000000" pitchFamily="34" charset="-128"/>
                <a:ea typeface="Noto Sans JP" panose="020B0500000000000000" pitchFamily="34" charset="-128"/>
              </a:endParaRPr>
            </a:p>
            <a:p>
              <a:pPr algn="ctr"/>
              <a:r>
                <a:rPr lang="ja-JP" altLang="en-US" sz="2800">
                  <a:latin typeface="Noto Sans JP" panose="020B0500000000000000" pitchFamily="34" charset="-128"/>
                  <a:ea typeface="Noto Sans JP" panose="020B0500000000000000" pitchFamily="34" charset="-128"/>
                </a:rPr>
                <a:t>子宮がん</a:t>
              </a:r>
              <a:endParaRPr kumimoji="1" lang="ja-JP" altLang="en-US" sz="2800">
                <a:latin typeface="Noto Sans JP" panose="020B0500000000000000" pitchFamily="34" charset="-128"/>
                <a:ea typeface="Noto Sans JP" panose="020B0500000000000000" pitchFamily="34" charset="-128"/>
              </a:endParaRPr>
            </a:p>
          </p:txBody>
        </p:sp>
      </p:grp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6ABC6E-98DE-EC78-038D-C2CDA7759932}"/>
              </a:ext>
            </a:extLst>
          </p:cNvPr>
          <p:cNvSpPr txBox="1"/>
          <p:nvPr/>
        </p:nvSpPr>
        <p:spPr>
          <a:xfrm>
            <a:off x="2715143" y="6055511"/>
            <a:ext cx="66944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28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HPV</a:t>
            </a:r>
            <a:r>
              <a:rPr lang="en-US" altLang="ja-JP" sz="2800" dirty="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 </a:t>
            </a:r>
            <a:r>
              <a:rPr lang="ja-JP" altLang="ja-JP" sz="28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感染</a:t>
            </a:r>
            <a:r>
              <a:rPr lang="ja-JP" altLang="en-US" sz="28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＝子宮頸がん、ではありません</a:t>
            </a:r>
            <a:endParaRPr kumimoji="1" lang="ja-JP" altLang="en-US" sz="2800">
              <a:solidFill>
                <a:srgbClr val="0071BC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4853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2132</TotalTime>
  <Words>723</Words>
  <Application>Microsoft Macintosh PowerPoint</Application>
  <PresentationFormat>ワイド画面</PresentationFormat>
  <Paragraphs>127</Paragraphs>
  <Slides>15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4" baseType="lpstr">
      <vt:lpstr>Hiragino Maru Gothic Pro W4</vt:lpstr>
      <vt:lpstr>Noto Sans JP</vt:lpstr>
      <vt:lpstr>Noto Sans JP Black</vt:lpstr>
      <vt:lpstr>Noto Sans JP Medium</vt:lpstr>
      <vt:lpstr>游ゴシック</vt:lpstr>
      <vt:lpstr>游ゴシック Light</vt:lpstr>
      <vt:lpstr>Arial</vt:lpstr>
      <vt:lpstr>Wingdings</vt:lpstr>
      <vt:lpstr>Office テーマ</vt:lpstr>
      <vt:lpstr>Q. ワクチンは、何のためにするのでしょう？</vt:lpstr>
      <vt:lpstr>ワクチンとは？</vt:lpstr>
      <vt:lpstr>ワクチンが病気から守るしくみ</vt:lpstr>
      <vt:lpstr>ヒトと病気の歴史</vt:lpstr>
      <vt:lpstr>ワクチンで防げる可能性のある 「がん」もあります</vt:lpstr>
      <vt:lpstr>子宮頸がん</vt:lpstr>
      <vt:lpstr>子宮頸がんの多くには、 HPV というウイルスの感染が関係しています</vt:lpstr>
      <vt:lpstr>HPV は子宮頸がんだけに関係する？</vt:lpstr>
      <vt:lpstr>HPV = がん、ではありません</vt:lpstr>
      <vt:lpstr>なぜ中学生のうちにワクチン？</vt:lpstr>
      <vt:lpstr>本当に子宮頸がんを防げる？</vt:lpstr>
      <vt:lpstr>二本柱が大切</vt:lpstr>
      <vt:lpstr>ワクチンのあとに起きる可能性のあること</vt:lpstr>
      <vt:lpstr>不安に思ったら？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理恵 池田</dc:creator>
  <cp:lastModifiedBy>理恵 池田</cp:lastModifiedBy>
  <cp:revision>15</cp:revision>
  <cp:lastPrinted>2026-08-14T01:44:14Z</cp:lastPrinted>
  <dcterms:created xsi:type="dcterms:W3CDTF">2026-08-13T22:08:33Z</dcterms:created>
  <dcterms:modified xsi:type="dcterms:W3CDTF">2026-08-17T01:03:23Z</dcterms:modified>
</cp:coreProperties>
</file>