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59" r:id="rId4"/>
    <p:sldId id="260" r:id="rId5"/>
    <p:sldId id="261" r:id="rId6"/>
    <p:sldId id="263" r:id="rId7"/>
    <p:sldId id="264" r:id="rId8"/>
    <p:sldId id="284" r:id="rId9"/>
    <p:sldId id="265" r:id="rId10"/>
    <p:sldId id="266" r:id="rId11"/>
    <p:sldId id="268" r:id="rId12"/>
    <p:sldId id="267" r:id="rId13"/>
    <p:sldId id="269" r:id="rId1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ED97"/>
    <a:srgbClr val="FF5050"/>
    <a:srgbClr val="333333"/>
    <a:srgbClr val="005493"/>
    <a:srgbClr val="0071BC"/>
    <a:srgbClr val="FFD7DD"/>
    <a:srgbClr val="D1D1D1"/>
    <a:srgbClr val="D9F2D0"/>
    <a:srgbClr val="76D6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58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320" y="176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9E0B3-F87A-BE4F-ADA2-B92F0E7CEA17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6E3C0-CE0A-6740-B6E1-600AF4B20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112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/>
              <a:t>小学生向け</a:t>
            </a:r>
            <a:endParaRPr kumimoji="1" lang="en-US" altLang="ja-JP" dirty="0"/>
          </a:p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6E3C0-CE0A-6740-B6E1-600AF4B207B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848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C4CE8F-5C72-E8B8-AD71-613F472C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5FB529D-D862-2FC2-C2A5-04F530ADE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848EE7-6293-1504-FF8A-D38B3D071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76FCA9-D22C-E078-C108-DD04DC52C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8EE799-04F9-895E-2B14-CD5A7ACAE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830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32E121-19E5-CEB1-E8E5-EA8E1DCC8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6652673-500D-EE22-16DE-3B6764664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84BB65-7C74-7BA0-064A-AE632F643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FBF550-DBDA-F8A1-96F1-8AC0BB877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36D6D0-4696-6A95-1977-A67E25C3B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7485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F2CC465-D68A-AA51-1171-E67D3C11FE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77C7390-51C2-FBC5-2598-4D87A1558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1CC5CC-7073-9CB8-1DAE-864F49822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2A2DA3-7B49-6375-53C8-CC76EACAA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2FDF01-17E6-93C9-E25B-5DC11A6DE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20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EDA7C9-659C-2B89-CB3B-E18B67D2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BBCE69D-BDD8-AAD3-FC0C-EA2070AE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491B18-EF0B-7F60-7595-05F2494E5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1423B1-7B51-28C7-D7B7-BF55CBE60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07A429-AB6D-B92B-CE00-CA169D76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1571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60154C-492E-F75E-5ACD-26616B3EA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E09483-38C2-B3DD-8B13-6F1B5D831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07B2E7-EF79-F1F5-640D-2AC5ADF43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9DFF1C-7BE7-CECE-C02E-EAC36B3C3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6B8CCFE-36B5-D29A-CD87-6FF4F2C1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52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AA4920-96C2-23E1-B60F-51A131AA1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D038781-A622-199A-C8CC-00A9BB6738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0921FBE-8F78-0D35-B3EE-62EAFA2DC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D818351-0028-CD8A-B608-C73B56D3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5AB3B81-8848-A7C0-655A-3A9AC1035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35C531A-B2BE-ACF9-DE78-962A61FFA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8477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2ACA03-9C34-F32C-D870-EDA2D6201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8780166-308C-0441-226B-C6ECD3380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CF75B3B-CA79-2D33-1557-28F5DBC389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CA246B8-EEF3-D3B0-7485-27E51397C7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5415532-DB98-3122-8F85-EBC22F2847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05339AD-67E7-1264-CEFD-1AB74EB14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68CA4A9-5648-730B-F732-10D942977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F91015B-8B04-1569-037B-B361DB8C1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5601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E50285-A390-3348-5AA3-931052E24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2CCCE98-2391-3666-C2B8-219CF1984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34784AE-4E1B-1C70-5626-848DB1D8B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C63499B-C519-A5CE-E9AF-2DD2A94B6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284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8B2615-B64D-47E7-AB13-BEEEF1EB5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B5796F1-0847-2416-88D0-85D1D12B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831CF1-E44A-F31D-DDCB-24CB09E78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186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757496-5AAA-8742-592B-C0E2B7448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C81F7A-82C5-CDAE-9F21-00BECF19A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A9443FB-5BD0-921F-5449-77370841F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D7D5121-B8F6-47AA-F20C-E5EA1482D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493483C-C349-48EE-05AD-C22FD6FE5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E71A09-8067-0065-615B-CB9E5149A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255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E5F02F-E088-F037-2C6A-7CF327824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2D8F25F-C94D-1426-BEBE-7C37D4E543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97A9B47-2612-734E-22A9-BBDC0898D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509C8FA-089E-35D7-E042-CBA809DCE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956EAC-3200-8A4A-142B-2353C8E2F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F99616A-792F-EF91-BD01-2FC711B85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514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179485B-18C6-DFE3-CB3B-33D73B1D9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58935E-A2D4-6C40-9D68-7356EB789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DFE188-A615-3917-FA86-0C6E210DC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4307C3-C579-0C4B-B659-E98B08CCB20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F63965-77A3-55FD-9C08-C38737B006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C11F55-8AF0-A33E-4B21-413A7F61C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3E00CA-07F3-424F-BC66-09576F40F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40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DF80223-9C9F-1D6E-EF91-B08C6312233A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3F7CE648-3092-E118-BA08-FBE9F76B23D5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E7798982-D023-A92D-5DF5-39D7966AD96F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E2B58E97-5B49-BD48-CCEC-1786B0B14902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80AE7568-AA51-7DEF-6E83-0857A3586478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2DD13AAA-BFAE-654B-4BF4-D612BF8308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4145" y="267465"/>
            <a:ext cx="10058400" cy="2387600"/>
          </a:xfrm>
        </p:spPr>
        <p:txBody>
          <a:bodyPr>
            <a:normAutofit/>
          </a:bodyPr>
          <a:lstStyle/>
          <a:p>
            <a: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Q. ワクチンは、何のためにするのでしょう？</a:t>
            </a:r>
            <a:endParaRPr kumimoji="1" lang="ja-JP" altLang="en-US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4" name="角丸四角形 3">
            <a:extLst>
              <a:ext uri="{FF2B5EF4-FFF2-40B4-BE49-F238E27FC236}">
                <a16:creationId xmlns:a16="http://schemas.microsoft.com/office/drawing/2014/main" id="{7F3C74FC-677E-C91B-B988-9A012C2597CB}"/>
              </a:ext>
            </a:extLst>
          </p:cNvPr>
          <p:cNvSpPr/>
          <p:nvPr/>
        </p:nvSpPr>
        <p:spPr>
          <a:xfrm>
            <a:off x="1066800" y="2929315"/>
            <a:ext cx="4639937" cy="3394367"/>
          </a:xfrm>
          <a:prstGeom prst="roundRect">
            <a:avLst>
              <a:gd name="adj" fmla="val 9012"/>
            </a:avLst>
          </a:prstGeom>
          <a:ln w="7620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角丸四角形 4">
            <a:extLst>
              <a:ext uri="{FF2B5EF4-FFF2-40B4-BE49-F238E27FC236}">
                <a16:creationId xmlns:a16="http://schemas.microsoft.com/office/drawing/2014/main" id="{400F2A64-DEA2-EC88-A0F5-4ACCEA28C64B}"/>
              </a:ext>
            </a:extLst>
          </p:cNvPr>
          <p:cNvSpPr/>
          <p:nvPr/>
        </p:nvSpPr>
        <p:spPr>
          <a:xfrm>
            <a:off x="6485263" y="2929315"/>
            <a:ext cx="4639937" cy="3394367"/>
          </a:xfrm>
          <a:prstGeom prst="roundRect">
            <a:avLst>
              <a:gd name="adj" fmla="val 9012"/>
            </a:avLst>
          </a:prstGeom>
          <a:ln w="7620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2866CC21-86F1-D286-5F9F-A52D871EEC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71161" y="2882126"/>
            <a:ext cx="2326388" cy="348562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CB8FEB1-72A9-6B20-76FC-EA8A8BE32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85254" y="3093897"/>
            <a:ext cx="2599426" cy="348562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367485D-59A7-68DA-D75A-AC3266241B3E}"/>
              </a:ext>
            </a:extLst>
          </p:cNvPr>
          <p:cNvSpPr txBox="1"/>
          <p:nvPr/>
        </p:nvSpPr>
        <p:spPr>
          <a:xfrm>
            <a:off x="1247399" y="3720107"/>
            <a:ext cx="427873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36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A</a:t>
            </a:r>
            <a:r>
              <a:rPr lang="en-US" altLang="ja-JP" sz="3600" b="1" dirty="0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 </a:t>
            </a:r>
            <a:r>
              <a:rPr lang="ja-JP" altLang="ja-JP" sz="36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病気になってから</a:t>
            </a:r>
            <a:endParaRPr lang="en-US" altLang="ja-JP" sz="3600" b="1" dirty="0">
              <a:solidFill>
                <a:srgbClr val="333333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 algn="ctr"/>
            <a:r>
              <a:rPr lang="ja-JP" altLang="ja-JP" sz="54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治すため</a:t>
            </a:r>
            <a:endParaRPr kumimoji="1" lang="ja-JP" altLang="en-US" sz="5400" b="1">
              <a:solidFill>
                <a:srgbClr val="333333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B82E523-446E-44A3-84AA-912C9A437AE4}"/>
              </a:ext>
            </a:extLst>
          </p:cNvPr>
          <p:cNvSpPr txBox="1"/>
          <p:nvPr/>
        </p:nvSpPr>
        <p:spPr>
          <a:xfrm>
            <a:off x="6558465" y="3720107"/>
            <a:ext cx="44935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36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A</a:t>
            </a:r>
            <a:r>
              <a:rPr lang="en-US" altLang="ja-JP" sz="3600" b="1" dirty="0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 </a:t>
            </a:r>
            <a:r>
              <a:rPr lang="ja-JP" altLang="ja-JP" sz="36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病気に</a:t>
            </a:r>
            <a:r>
              <a:rPr lang="ja-JP" altLang="en-US" sz="36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なる前</a:t>
            </a:r>
            <a:endParaRPr lang="en-US" altLang="ja-JP" sz="3600" b="1" dirty="0">
              <a:solidFill>
                <a:srgbClr val="333333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 algn="ctr"/>
            <a:r>
              <a:rPr lang="ja-JP" altLang="en-US" sz="4800" b="1">
                <a:solidFill>
                  <a:srgbClr val="333333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ならないように</a:t>
            </a:r>
            <a:endParaRPr kumimoji="1" lang="ja-JP" altLang="en-US" sz="4800" b="1">
              <a:solidFill>
                <a:srgbClr val="333333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8529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992C5C1-2E80-61FC-2E05-99627921EEB2}"/>
              </a:ext>
            </a:extLst>
          </p:cNvPr>
          <p:cNvGrpSpPr/>
          <p:nvPr/>
        </p:nvGrpSpPr>
        <p:grpSpPr>
          <a:xfrm>
            <a:off x="-33385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B7C59C44-30CE-B58B-389B-EE4BF3114CC6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4F7BA5E2-40E2-C2AF-2487-2843FACCB378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D7127690-F697-8271-40C3-8F46880268B0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462CB14C-C173-9BCE-4C82-C29D0AB9BC44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56F62C83-0323-E5F2-6BBD-57191D087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感染する</a:t>
            </a:r>
            <a:r>
              <a:rPr kumimoji="1" lang="ja-JP" altLang="en-US" b="1">
                <a:solidFill>
                  <a:srgbClr val="FF5050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前</a:t>
            </a:r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に備えることが重要</a:t>
            </a:r>
          </a:p>
        </p:txBody>
      </p:sp>
      <p:pic>
        <p:nvPicPr>
          <p:cNvPr id="9" name="コンテンツ プレースホルダー 4">
            <a:extLst>
              <a:ext uri="{FF2B5EF4-FFF2-40B4-BE49-F238E27FC236}">
                <a16:creationId xmlns:a16="http://schemas.microsoft.com/office/drawing/2014/main" id="{3600D20E-122E-0085-6277-A8A54E5D96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5999" y="2342261"/>
            <a:ext cx="3799266" cy="2160875"/>
          </a:xfrm>
          <a:prstGeom prst="rect">
            <a:avLst/>
          </a:prstGeom>
        </p:spPr>
      </p:pic>
      <p:pic>
        <p:nvPicPr>
          <p:cNvPr id="10" name="コンテンツ プレースホルダー 4">
            <a:extLst>
              <a:ext uri="{FF2B5EF4-FFF2-40B4-BE49-F238E27FC236}">
                <a16:creationId xmlns:a16="http://schemas.microsoft.com/office/drawing/2014/main" id="{26A77176-860D-3E73-75A2-414F7A965F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32"/>
          <a:stretch>
            <a:fillRect/>
          </a:stretch>
        </p:blipFill>
        <p:spPr>
          <a:xfrm>
            <a:off x="4179674" y="2339763"/>
            <a:ext cx="3799266" cy="2160875"/>
          </a:xfrm>
          <a:prstGeom prst="rect">
            <a:avLst/>
          </a:prstGeom>
        </p:spPr>
      </p:pic>
      <p:pic>
        <p:nvPicPr>
          <p:cNvPr id="11" name="コンテンツ プレースホルダー 4">
            <a:extLst>
              <a:ext uri="{FF2B5EF4-FFF2-40B4-BE49-F238E27FC236}">
                <a16:creationId xmlns:a16="http://schemas.microsoft.com/office/drawing/2014/main" id="{66F81BB5-C0FB-F1C5-136C-96903EEA8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 b="-1242"/>
          <a:stretch>
            <a:fillRect/>
          </a:stretch>
        </p:blipFill>
        <p:spPr>
          <a:xfrm>
            <a:off x="8143350" y="2331256"/>
            <a:ext cx="3799267" cy="2160875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4A171C4-B922-8350-DD62-237161B2B0DC}"/>
              </a:ext>
            </a:extLst>
          </p:cNvPr>
          <p:cNvSpPr txBox="1"/>
          <p:nvPr/>
        </p:nvSpPr>
        <p:spPr>
          <a:xfrm>
            <a:off x="838200" y="5167312"/>
            <a:ext cx="8473795" cy="1135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24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HPVワクチンは、これからの感染に備えるためのものです。</a:t>
            </a:r>
            <a:endParaRPr lang="en-US" altLang="ja-JP" sz="2400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ja-JP" sz="24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すでにある感染を治す薬ではありません。</a:t>
            </a:r>
            <a:endParaRPr kumimoji="1" lang="ja-JP" altLang="en-US" sz="2400">
              <a:solidFill>
                <a:srgbClr val="0071BC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9169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0550928-1943-ECC2-F871-361530CC1408}"/>
              </a:ext>
            </a:extLst>
          </p:cNvPr>
          <p:cNvGrpSpPr/>
          <p:nvPr/>
        </p:nvGrpSpPr>
        <p:grpSpPr>
          <a:xfrm>
            <a:off x="13913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CD878FA4-AC05-3268-D1F4-676F82A8052F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F6B6CC0B-9B05-83FC-9605-5DF9054A1E1E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327703C3-D479-8C77-A0C6-5DC8CC8667E6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778592D-6CAB-8E48-A309-EC05F889BA6F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731A9A54-BCD5-A201-49B1-EC5485429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5400" b="1">
                <a:solidFill>
                  <a:srgbClr val="FF5050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二本柱</a:t>
            </a:r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が大切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CBEF3AD-59BE-EC4B-200B-AE8CE9F409DE}"/>
              </a:ext>
            </a:extLst>
          </p:cNvPr>
          <p:cNvSpPr txBox="1"/>
          <p:nvPr/>
        </p:nvSpPr>
        <p:spPr>
          <a:xfrm>
            <a:off x="838200" y="1578203"/>
            <a:ext cx="80986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28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HPVワクチンを受けても、大人になったら検診を</a:t>
            </a:r>
            <a:endParaRPr kumimoji="1" lang="ja-JP" altLang="en-US" sz="2800" b="1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B00D7163-284F-BDAB-4984-BCAAA4F4F22F}"/>
              </a:ext>
            </a:extLst>
          </p:cNvPr>
          <p:cNvSpPr/>
          <p:nvPr/>
        </p:nvSpPr>
        <p:spPr>
          <a:xfrm>
            <a:off x="838199" y="2384421"/>
            <a:ext cx="4731327" cy="1996479"/>
          </a:xfrm>
          <a:prstGeom prst="roundRect">
            <a:avLst/>
          </a:prstGeom>
          <a:ln w="5715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A9932417-E632-CD21-E54E-37FD48E22F5A}"/>
              </a:ext>
            </a:extLst>
          </p:cNvPr>
          <p:cNvSpPr/>
          <p:nvPr/>
        </p:nvSpPr>
        <p:spPr>
          <a:xfrm>
            <a:off x="6622473" y="2384421"/>
            <a:ext cx="4731327" cy="1996479"/>
          </a:xfrm>
          <a:prstGeom prst="roundRect">
            <a:avLst/>
          </a:prstGeom>
          <a:ln w="5715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加算記号 11">
            <a:extLst>
              <a:ext uri="{FF2B5EF4-FFF2-40B4-BE49-F238E27FC236}">
                <a16:creationId xmlns:a16="http://schemas.microsoft.com/office/drawing/2014/main" id="{4FC615A5-BA49-2461-5C22-0195F3820603}"/>
              </a:ext>
            </a:extLst>
          </p:cNvPr>
          <p:cNvSpPr/>
          <p:nvPr/>
        </p:nvSpPr>
        <p:spPr>
          <a:xfrm>
            <a:off x="5638799" y="2925460"/>
            <a:ext cx="914400" cy="914400"/>
          </a:xfrm>
          <a:prstGeom prst="mathPlus">
            <a:avLst>
              <a:gd name="adj1" fmla="val 11399"/>
            </a:avLst>
          </a:prstGeom>
          <a:solidFill>
            <a:srgbClr val="0071BC"/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E7DE274-6698-FC57-6A24-29CEA2176CF5}"/>
              </a:ext>
            </a:extLst>
          </p:cNvPr>
          <p:cNvSpPr txBox="1"/>
          <p:nvPr/>
        </p:nvSpPr>
        <p:spPr>
          <a:xfrm>
            <a:off x="1433985" y="3382659"/>
            <a:ext cx="35397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b="1" dirty="0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HPV</a:t>
            </a:r>
            <a:r>
              <a:rPr kumimoji="1" lang="en-US" altLang="ja-JP" sz="4000" b="1" dirty="0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 </a:t>
            </a:r>
            <a:r>
              <a:rPr kumimoji="1" lang="ja-JP" altLang="en-US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2C553AD4-7497-BE65-6029-262E15940BF5}"/>
              </a:ext>
            </a:extLst>
          </p:cNvPr>
          <p:cNvGrpSpPr/>
          <p:nvPr/>
        </p:nvGrpSpPr>
        <p:grpSpPr>
          <a:xfrm>
            <a:off x="2746662" y="2468260"/>
            <a:ext cx="914400" cy="914400"/>
            <a:chOff x="5264727" y="5070764"/>
            <a:chExt cx="914400" cy="914400"/>
          </a:xfrm>
        </p:grpSpPr>
        <p:sp>
          <p:nvSpPr>
            <p:cNvPr id="16" name="円/楕円 15">
              <a:extLst>
                <a:ext uri="{FF2B5EF4-FFF2-40B4-BE49-F238E27FC236}">
                  <a16:creationId xmlns:a16="http://schemas.microsoft.com/office/drawing/2014/main" id="{927160D7-6447-C1C3-9912-6F17DCC2464F}"/>
                </a:ext>
              </a:extLst>
            </p:cNvPr>
            <p:cNvSpPr/>
            <p:nvPr/>
          </p:nvSpPr>
          <p:spPr>
            <a:xfrm>
              <a:off x="5264727" y="5070764"/>
              <a:ext cx="914400" cy="914400"/>
            </a:xfrm>
            <a:prstGeom prst="ellipse">
              <a:avLst/>
            </a:prstGeom>
            <a:solidFill>
              <a:srgbClr val="0071BC"/>
            </a:solidFill>
            <a:ln>
              <a:solidFill>
                <a:srgbClr val="0071B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5" name="グラフィックス 14" descr="注射針 枠線">
              <a:extLst>
                <a:ext uri="{FF2B5EF4-FFF2-40B4-BE49-F238E27FC236}">
                  <a16:creationId xmlns:a16="http://schemas.microsoft.com/office/drawing/2014/main" id="{50E74A9A-DACD-F342-14D3-F03AA04F9EF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327323" y="5133360"/>
              <a:ext cx="789207" cy="789207"/>
            </a:xfrm>
            <a:prstGeom prst="rect">
              <a:avLst/>
            </a:prstGeom>
          </p:spPr>
        </p:pic>
      </p:grpSp>
      <p:sp>
        <p:nvSpPr>
          <p:cNvPr id="19" name="円/楕円 18">
            <a:extLst>
              <a:ext uri="{FF2B5EF4-FFF2-40B4-BE49-F238E27FC236}">
                <a16:creationId xmlns:a16="http://schemas.microsoft.com/office/drawing/2014/main" id="{AE43A3FA-CB74-1C91-3F9F-6ED692C26EE6}"/>
              </a:ext>
            </a:extLst>
          </p:cNvPr>
          <p:cNvSpPr/>
          <p:nvPr/>
        </p:nvSpPr>
        <p:spPr>
          <a:xfrm>
            <a:off x="8479692" y="2468259"/>
            <a:ext cx="914400" cy="914400"/>
          </a:xfrm>
          <a:prstGeom prst="ellipse">
            <a:avLst/>
          </a:prstGeom>
          <a:solidFill>
            <a:srgbClr val="0071BC"/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グラフィックス 23" descr="病院 枠線">
            <a:extLst>
              <a:ext uri="{FF2B5EF4-FFF2-40B4-BE49-F238E27FC236}">
                <a16:creationId xmlns:a16="http://schemas.microsoft.com/office/drawing/2014/main" id="{B0004DF8-A878-A4B2-3279-EA696E0265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11228" y="2460281"/>
            <a:ext cx="864000" cy="864000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E677BE6-FBFE-03F5-5749-CFCA6959ABEF}"/>
              </a:ext>
            </a:extLst>
          </p:cNvPr>
          <p:cNvSpPr txBox="1"/>
          <p:nvPr/>
        </p:nvSpPr>
        <p:spPr>
          <a:xfrm>
            <a:off x="6920903" y="3453527"/>
            <a:ext cx="4134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44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子宮頸がん検診</a:t>
            </a:r>
            <a:endParaRPr kumimoji="1" lang="ja-JP" altLang="en-US" sz="8000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6146E79-45C2-7D47-19A1-00686C90126F}"/>
              </a:ext>
            </a:extLst>
          </p:cNvPr>
          <p:cNvSpPr txBox="1"/>
          <p:nvPr/>
        </p:nvSpPr>
        <p:spPr>
          <a:xfrm>
            <a:off x="2085606" y="4576464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感染を予防</a:t>
            </a:r>
            <a:endParaRPr kumimoji="1" lang="ja-JP" altLang="en-US" sz="32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62CF6CE-22FA-3858-3A3E-0EA49E33E5E2}"/>
              </a:ext>
            </a:extLst>
          </p:cNvPr>
          <p:cNvSpPr txBox="1"/>
          <p:nvPr/>
        </p:nvSpPr>
        <p:spPr>
          <a:xfrm>
            <a:off x="7049152" y="4531810"/>
            <a:ext cx="3877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変化を早く見つける</a:t>
            </a:r>
            <a:endParaRPr kumimoji="1" lang="ja-JP" altLang="en-US" sz="32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505AB61-BD26-6E35-22BA-9B2EF8A6F4CB}"/>
              </a:ext>
            </a:extLst>
          </p:cNvPr>
          <p:cNvSpPr txBox="1"/>
          <p:nvPr/>
        </p:nvSpPr>
        <p:spPr>
          <a:xfrm>
            <a:off x="6363057" y="5237165"/>
            <a:ext cx="52501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28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20歳になったら子宮頸がん検診</a:t>
            </a:r>
            <a:endParaRPr kumimoji="1" lang="ja-JP" altLang="en-US" sz="440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BDA05BA-E1B4-396C-B4A4-6F3A0984F418}"/>
              </a:ext>
            </a:extLst>
          </p:cNvPr>
          <p:cNvSpPr txBox="1"/>
          <p:nvPr/>
        </p:nvSpPr>
        <p:spPr>
          <a:xfrm>
            <a:off x="3097702" y="5952563"/>
            <a:ext cx="59298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ワクチンと検診　どちらも大切</a:t>
            </a:r>
            <a:endParaRPr kumimoji="1" lang="ja-JP" altLang="en-US" sz="3200" b="1">
              <a:solidFill>
                <a:srgbClr val="0071BC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85003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09995D5-AA59-5B6A-81BE-9E742BD5D2A1}"/>
              </a:ext>
            </a:extLst>
          </p:cNvPr>
          <p:cNvGrpSpPr/>
          <p:nvPr/>
        </p:nvGrpSpPr>
        <p:grpSpPr>
          <a:xfrm>
            <a:off x="13913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65141F21-14E0-713F-E291-FEF405734EA7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5BEAC487-2C7C-0C5A-FB69-B045BCFFD35F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8FD32FE8-FD0A-0E63-1571-118610680584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8648646D-BEB2-4C23-8EF9-B386BA29297B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381E1515-41D8-AA8B-6CA7-D20FEFBB0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不安に思ったら？</a:t>
            </a:r>
          </a:p>
        </p:txBody>
      </p:sp>
      <p:pic>
        <p:nvPicPr>
          <p:cNvPr id="11" name="コンテンツ プレースホルダー 10">
            <a:extLst>
              <a:ext uri="{FF2B5EF4-FFF2-40B4-BE49-F238E27FC236}">
                <a16:creationId xmlns:a16="http://schemas.microsoft.com/office/drawing/2014/main" id="{A8AB9245-1210-F635-28E6-0E6F1E1C36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983613"/>
            <a:ext cx="3518913" cy="2345942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074F04E-E86E-8B2D-9EAD-82EB5E482253}"/>
              </a:ext>
            </a:extLst>
          </p:cNvPr>
          <p:cNvSpPr txBox="1"/>
          <p:nvPr/>
        </p:nvSpPr>
        <p:spPr>
          <a:xfrm>
            <a:off x="677917" y="1690688"/>
            <a:ext cx="4493538" cy="19536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ja-JP" sz="2800">
                <a:solidFill>
                  <a:srgbClr val="333333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「注射、痛そう……」</a:t>
            </a:r>
          </a:p>
          <a:p>
            <a:pPr algn="ctr">
              <a:lnSpc>
                <a:spcPct val="150000"/>
              </a:lnSpc>
            </a:pPr>
            <a:r>
              <a:rPr lang="ja-JP" altLang="ja-JP" sz="2800">
                <a:solidFill>
                  <a:srgbClr val="333333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「具合が悪くならない？」</a:t>
            </a:r>
          </a:p>
          <a:p>
            <a:pPr algn="ctr">
              <a:lnSpc>
                <a:spcPct val="150000"/>
              </a:lnSpc>
            </a:pPr>
            <a:r>
              <a:rPr lang="ja-JP" altLang="ja-JP" sz="2800">
                <a:solidFill>
                  <a:srgbClr val="333333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「ちょっと怖い……」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257210BA-D1E6-D888-995C-E88DC7FBA145}"/>
              </a:ext>
            </a:extLst>
          </p:cNvPr>
          <p:cNvSpPr/>
          <p:nvPr/>
        </p:nvSpPr>
        <p:spPr>
          <a:xfrm>
            <a:off x="5244406" y="1690688"/>
            <a:ext cx="6109393" cy="4291568"/>
          </a:xfrm>
          <a:prstGeom prst="roundRect">
            <a:avLst>
              <a:gd name="adj" fmla="val 6014"/>
            </a:avLst>
          </a:prstGeom>
          <a:ln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8B4D1EF-E4D9-20D3-DF70-A50C2C3F6F7A}"/>
              </a:ext>
            </a:extLst>
          </p:cNvPr>
          <p:cNvSpPr txBox="1"/>
          <p:nvPr/>
        </p:nvSpPr>
        <p:spPr>
          <a:xfrm>
            <a:off x="5539372" y="2003133"/>
            <a:ext cx="5519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3200" b="1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心配なことは、伝えていい。</a:t>
            </a:r>
            <a:endParaRPr kumimoji="1" lang="ja-JP" altLang="en-US" sz="3200" b="1">
              <a:solidFill>
                <a:srgbClr val="0071BC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D844C0F-6FAE-D0F6-D995-FBD3747D3150}"/>
              </a:ext>
            </a:extLst>
          </p:cNvPr>
          <p:cNvSpPr txBox="1"/>
          <p:nvPr/>
        </p:nvSpPr>
        <p:spPr>
          <a:xfrm>
            <a:off x="5482465" y="2858935"/>
            <a:ext cx="5633273" cy="2614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2800">
                <a:solidFill>
                  <a:srgbClr val="333333"/>
                </a:solidFill>
                <a:latin typeface="Noto Sans JP Light" panose="020B0300000000000000" pitchFamily="34" charset="-128"/>
                <a:ea typeface="Noto Sans JP Light" panose="020B0300000000000000" pitchFamily="34" charset="-128"/>
              </a:rPr>
              <a:t>🗣️ 「注射が怖い」と伝える</a:t>
            </a:r>
          </a:p>
          <a:p>
            <a:pPr>
              <a:lnSpc>
                <a:spcPct val="150000"/>
              </a:lnSpc>
            </a:pPr>
            <a:r>
              <a:rPr lang="ja-JP" altLang="ja-JP" sz="2800">
                <a:solidFill>
                  <a:srgbClr val="333333"/>
                </a:solidFill>
                <a:latin typeface="Noto Sans JP Light" panose="020B0300000000000000" pitchFamily="34" charset="-128"/>
                <a:ea typeface="Noto Sans JP Light" panose="020B0300000000000000" pitchFamily="34" charset="-128"/>
              </a:rPr>
              <a:t>💬 わからないことを質問する</a:t>
            </a:r>
          </a:p>
          <a:p>
            <a:pPr>
              <a:lnSpc>
                <a:spcPct val="150000"/>
              </a:lnSpc>
            </a:pPr>
            <a:r>
              <a:rPr lang="ja-JP" altLang="ja-JP" sz="2800">
                <a:solidFill>
                  <a:srgbClr val="333333"/>
                </a:solidFill>
                <a:latin typeface="Noto Sans JP Light" panose="020B0300000000000000" pitchFamily="34" charset="-128"/>
                <a:ea typeface="Noto Sans JP Light" panose="020B0300000000000000" pitchFamily="34" charset="-128"/>
              </a:rPr>
              <a:t>🙋 気分が悪くなったらすぐ伝える</a:t>
            </a:r>
          </a:p>
          <a:p>
            <a:pPr>
              <a:lnSpc>
                <a:spcPct val="150000"/>
              </a:lnSpc>
            </a:pPr>
            <a:r>
              <a:rPr lang="ja-JP" altLang="ja-JP" sz="2800">
                <a:solidFill>
                  <a:srgbClr val="333333"/>
                </a:solidFill>
                <a:latin typeface="Noto Sans JP Light" panose="020B0300000000000000" pitchFamily="34" charset="-128"/>
                <a:ea typeface="Noto Sans JP Light" panose="020B0300000000000000" pitchFamily="34" charset="-128"/>
              </a:rPr>
              <a:t>👨‍⚕️ 家族や医療者に相談する</a:t>
            </a:r>
          </a:p>
        </p:txBody>
      </p:sp>
    </p:spTree>
    <p:extLst>
      <p:ext uri="{BB962C8B-B14F-4D97-AF65-F5344CB8AC3E}">
        <p14:creationId xmlns:p14="http://schemas.microsoft.com/office/powerpoint/2010/main" val="2988134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3F38314-78A6-EBB8-299F-339FFE20C33C}"/>
              </a:ext>
            </a:extLst>
          </p:cNvPr>
          <p:cNvGrpSpPr/>
          <p:nvPr/>
        </p:nvGrpSpPr>
        <p:grpSpPr>
          <a:xfrm>
            <a:off x="13913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06C7D9E6-03C0-B6D6-0834-33E5FC7C81ED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E9D71021-7735-2F5E-1C55-9CEB66F3B84D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4F130822-6700-693E-8ABA-F1ABD073EA09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8ABA3063-7621-19D7-4451-734B5EFCE542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9A20D67C-C26A-0AE0-2252-DEE223DCDE52}"/>
              </a:ext>
            </a:extLst>
          </p:cNvPr>
          <p:cNvSpPr/>
          <p:nvPr/>
        </p:nvSpPr>
        <p:spPr>
          <a:xfrm>
            <a:off x="1664465" y="1200368"/>
            <a:ext cx="8802410" cy="216000"/>
          </a:xfrm>
          <a:prstGeom prst="roundRect">
            <a:avLst>
              <a:gd name="adj" fmla="val 50000"/>
            </a:avLst>
          </a:prstGeom>
          <a:solidFill>
            <a:srgbClr val="FEED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597039B-4B4A-E576-BA22-CAF8B056A73A}"/>
              </a:ext>
            </a:extLst>
          </p:cNvPr>
          <p:cNvSpPr txBox="1"/>
          <p:nvPr/>
        </p:nvSpPr>
        <p:spPr>
          <a:xfrm>
            <a:off x="1658283" y="664331"/>
            <a:ext cx="88024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4800" b="1">
                <a:solidFill>
                  <a:srgbClr val="005493"/>
                </a:solidFill>
                <a:effectLst>
                  <a:glow rad="101600">
                    <a:schemeClr val="bg1">
                      <a:alpha val="48000"/>
                    </a:schemeClr>
                  </a:glow>
                </a:effectLst>
                <a:latin typeface="Noto Sans JP" panose="020B0500000000000000" pitchFamily="34" charset="-128"/>
                <a:ea typeface="Noto Sans JP" panose="020B0500000000000000" pitchFamily="34" charset="-128"/>
              </a:rPr>
              <a:t>ワクチンを打つ？　打たない？</a:t>
            </a:r>
            <a:endParaRPr kumimoji="1" lang="ja-JP" altLang="en-US" sz="4800" b="1">
              <a:solidFill>
                <a:srgbClr val="005493"/>
              </a:solidFill>
              <a:effectLst>
                <a:glow rad="101600">
                  <a:schemeClr val="bg1">
                    <a:alpha val="48000"/>
                  </a:schemeClr>
                </a:glow>
              </a:effectLst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72D1A3B-DB31-AD75-BEA4-88BB46333865}"/>
              </a:ext>
            </a:extLst>
          </p:cNvPr>
          <p:cNvSpPr txBox="1"/>
          <p:nvPr/>
        </p:nvSpPr>
        <p:spPr>
          <a:xfrm>
            <a:off x="3322521" y="1446126"/>
            <a:ext cx="5503430" cy="2110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ja-JP" altLang="ja-JP" sz="40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打</a:t>
            </a:r>
            <a:r>
              <a:rPr lang="ja-JP" altLang="ja-JP" sz="36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ったら</a:t>
            </a:r>
            <a:r>
              <a:rPr lang="ja-JP" altLang="ja-JP" sz="40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「</a:t>
            </a:r>
            <a:r>
              <a:rPr lang="ja-JP" altLang="ja-JP" sz="40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えらい</a:t>
            </a:r>
            <a:r>
              <a:rPr lang="ja-JP" altLang="ja-JP" sz="40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」</a:t>
            </a:r>
          </a:p>
          <a:p>
            <a:pPr algn="ctr">
              <a:lnSpc>
                <a:spcPct val="120000"/>
              </a:lnSpc>
            </a:pPr>
            <a:r>
              <a:rPr lang="ja-JP" altLang="ja-JP" sz="40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打</a:t>
            </a:r>
            <a:r>
              <a:rPr lang="ja-JP" altLang="ja-JP" sz="36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たなかったら</a:t>
            </a:r>
            <a:r>
              <a:rPr lang="ja-JP" altLang="ja-JP" sz="40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「</a:t>
            </a:r>
            <a:r>
              <a:rPr lang="ja-JP" altLang="ja-JP" sz="40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ダメ</a:t>
            </a:r>
            <a:r>
              <a:rPr lang="ja-JP" altLang="ja-JP" sz="40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」</a:t>
            </a:r>
            <a:br>
              <a:rPr lang="ja-JP" altLang="ja-JP" sz="3200">
                <a:solidFill>
                  <a:srgbClr val="0071BC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</a:br>
            <a:r>
              <a:rPr lang="ja-JP" altLang="ja-JP" sz="32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ということでは</a:t>
            </a:r>
            <a:r>
              <a:rPr lang="ja-JP" altLang="ja-JP" sz="3200" b="1">
                <a:solidFill>
                  <a:srgbClr val="FF5050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ありません</a:t>
            </a:r>
            <a:r>
              <a:rPr lang="ja-JP" altLang="ja-JP" sz="3200">
                <a:solidFill>
                  <a:srgbClr val="3333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3627C869-2D93-2C7B-5D33-A5E2433875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58283" y="1873049"/>
            <a:ext cx="1232652" cy="1548831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EDFCAE31-DA50-FB1C-A6D2-433E972A37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21142" y="1791140"/>
            <a:ext cx="1237317" cy="16307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E96BCEA2-D226-2AB0-2448-DB9C5A8FD1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22124" y="3703946"/>
            <a:ext cx="8059263" cy="283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45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EACC4D1-9B82-B265-FF29-8998076D22E9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014C409E-1F91-A4B2-6E3C-6CC739096BAC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45285BD6-AB8A-BFE7-BA4F-E31EA0D0D929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0E24A88-E38B-3FC0-F41F-B704E8F3D84A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3F50A637-C963-459A-1C5F-251F7625DE32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DFD59275-EE33-7C3A-2C9F-D5537AB2B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8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</a:t>
            </a:r>
            <a:r>
              <a:rPr kumimoji="1" lang="ja-JP" altLang="en-US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とは？</a:t>
            </a:r>
            <a:endParaRPr kumimoji="1" lang="ja-JP" altLang="en-US" sz="4800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F81DA97-D13B-F80A-DC33-D41BAACFD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ja-JP" sz="3200">
                <a:solidFill>
                  <a:srgbClr val="3333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病気になる前に、体が「守る準備」をするためのもの</a:t>
            </a:r>
            <a:endParaRPr kumimoji="1" lang="ja-JP" altLang="en-US" sz="3200">
              <a:solidFill>
                <a:srgbClr val="333333"/>
              </a:solidFill>
              <a:latin typeface="Noto Sans JP Medium" panose="020B0500000000000000" pitchFamily="34" charset="-128"/>
              <a:ea typeface="Noto Sans JP Medium" panose="020B0500000000000000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270EF86-CDE1-D4BF-A38F-DD7CBB4907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152" y="2329916"/>
            <a:ext cx="6529695" cy="36710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10522A8-149C-0B95-CA64-1E3B7B2EBE7C}"/>
              </a:ext>
            </a:extLst>
          </p:cNvPr>
          <p:cNvSpPr txBox="1"/>
          <p:nvPr/>
        </p:nvSpPr>
        <p:spPr>
          <a:xfrm>
            <a:off x="838200" y="6080768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ワクチンの作用の一例</a:t>
            </a:r>
          </a:p>
        </p:txBody>
      </p:sp>
    </p:spTree>
    <p:extLst>
      <p:ext uri="{BB962C8B-B14F-4D97-AF65-F5344CB8AC3E}">
        <p14:creationId xmlns:p14="http://schemas.microsoft.com/office/powerpoint/2010/main" val="386968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424E344-76E5-EBE5-FC5C-50BBB0A3E724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F3247CCC-1F75-0112-5F8F-EC4B3B2CA500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5EE9E83C-5497-8DDA-3237-771A62ECB90F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412CCC66-1C9A-7782-8819-14A400D0A9D0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26718DD3-74A7-D399-8E66-8DD5636738B3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67AB424D-9928-FD9B-15C4-5A96E0293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ワクチンが病気から守るしくみ</a:t>
            </a:r>
            <a:endParaRPr kumimoji="1" lang="ja-JP" altLang="en-US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pic>
        <p:nvPicPr>
          <p:cNvPr id="13" name="コンテンツ プレースホルダー 12">
            <a:extLst>
              <a:ext uri="{FF2B5EF4-FFF2-40B4-BE49-F238E27FC236}">
                <a16:creationId xmlns:a16="http://schemas.microsoft.com/office/drawing/2014/main" id="{A3DEEADB-7AB4-0D58-FC66-9BEB0DE1A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82" y="2212007"/>
            <a:ext cx="3699643" cy="2079943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100609D-3A90-44A6-B3C2-79DC9790A914}"/>
              </a:ext>
            </a:extLst>
          </p:cNvPr>
          <p:cNvSpPr txBox="1"/>
          <p:nvPr/>
        </p:nvSpPr>
        <p:spPr>
          <a:xfrm>
            <a:off x="702780" y="1627232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ワクチンを打つ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44E91651-EC18-BF20-8F70-1862209BEF1A}"/>
              </a:ext>
            </a:extLst>
          </p:cNvPr>
          <p:cNvGrpSpPr/>
          <p:nvPr/>
        </p:nvGrpSpPr>
        <p:grpSpPr>
          <a:xfrm>
            <a:off x="4251569" y="1627232"/>
            <a:ext cx="3699644" cy="2664717"/>
            <a:chOff x="4223862" y="1737402"/>
            <a:chExt cx="3699644" cy="2664717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1592C731-DD4E-7BD7-8057-775BAB699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3862" y="2322176"/>
              <a:ext cx="3699644" cy="2079943"/>
            </a:xfrm>
            <a:prstGeom prst="rect">
              <a:avLst/>
            </a:prstGeom>
          </p:spPr>
        </p:pic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58B85F8F-19D1-0E50-717F-065352E9530A}"/>
                </a:ext>
              </a:extLst>
            </p:cNvPr>
            <p:cNvSpPr txBox="1"/>
            <p:nvPr/>
          </p:nvSpPr>
          <p:spPr>
            <a:xfrm>
              <a:off x="4750245" y="1737402"/>
              <a:ext cx="26468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200" b="1">
                  <a:solidFill>
                    <a:srgbClr val="333333"/>
                  </a:solidFill>
                  <a:latin typeface="Noto Sans JP Black" panose="020B0500000000000000" pitchFamily="34" charset="-128"/>
                  <a:ea typeface="Noto Sans JP Black" panose="020B0500000000000000" pitchFamily="34" charset="-128"/>
                </a:rPr>
                <a:t>体が準備する</a:t>
              </a: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8A8FEE64-C4C5-9272-666F-903A066F8C9F}"/>
              </a:ext>
            </a:extLst>
          </p:cNvPr>
          <p:cNvGrpSpPr/>
          <p:nvPr/>
        </p:nvGrpSpPr>
        <p:grpSpPr>
          <a:xfrm>
            <a:off x="8011388" y="1627232"/>
            <a:ext cx="3877985" cy="2664717"/>
            <a:chOff x="7945286" y="1737402"/>
            <a:chExt cx="3877985" cy="2664717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63F71D47-B586-6DA8-8853-4050D53CD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34456" y="2322176"/>
              <a:ext cx="3699644" cy="2079943"/>
            </a:xfrm>
            <a:prstGeom prst="rect">
              <a:avLst/>
            </a:prstGeom>
          </p:spPr>
        </p:pic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59A2D044-A6AF-0C0E-9EE9-0A07A697213E}"/>
                </a:ext>
              </a:extLst>
            </p:cNvPr>
            <p:cNvSpPr txBox="1"/>
            <p:nvPr/>
          </p:nvSpPr>
          <p:spPr>
            <a:xfrm>
              <a:off x="7945286" y="1737402"/>
              <a:ext cx="38779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200" b="1">
                  <a:solidFill>
                    <a:srgbClr val="333333"/>
                  </a:solidFill>
                  <a:latin typeface="Noto Sans JP Black" panose="020B0500000000000000" pitchFamily="34" charset="-128"/>
                  <a:ea typeface="Noto Sans JP Black" panose="020B0500000000000000" pitchFamily="34" charset="-128"/>
                </a:rPr>
                <a:t>入ってきた時に防ぐ</a:t>
              </a: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C6744D0-1202-A751-3F3A-10DDAF9B7047}"/>
              </a:ext>
            </a:extLst>
          </p:cNvPr>
          <p:cNvSpPr txBox="1"/>
          <p:nvPr/>
        </p:nvSpPr>
        <p:spPr>
          <a:xfrm>
            <a:off x="381582" y="4318184"/>
            <a:ext cx="36996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kumimoji="1" lang="ja-JP" altLang="en-US" sz="2400">
                <a:latin typeface="Noto Sans JP" panose="020B0500000000000000" pitchFamily="34" charset="-128"/>
                <a:ea typeface="Noto Sans JP" panose="020B0500000000000000" pitchFamily="34" charset="-128"/>
              </a:rPr>
              <a:t>ウイルスの形を覚える</a:t>
            </a:r>
            <a:endParaRPr kumimoji="1" lang="en-US" altLang="ja-JP" sz="2400" dirty="0"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ja-JP" altLang="en-US" sz="2400">
                <a:latin typeface="Noto Sans JP" panose="020B0500000000000000" pitchFamily="34" charset="-128"/>
                <a:ea typeface="Noto Sans JP" panose="020B0500000000000000" pitchFamily="34" charset="-128"/>
              </a:rPr>
              <a:t>ウイルスそのものを入れるわけではない</a:t>
            </a:r>
            <a:endParaRPr kumimoji="1" lang="en-US" altLang="ja-JP" sz="2400" dirty="0"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9414111-ECD9-1879-774C-959EF1438D0E}"/>
              </a:ext>
            </a:extLst>
          </p:cNvPr>
          <p:cNvSpPr txBox="1"/>
          <p:nvPr/>
        </p:nvSpPr>
        <p:spPr>
          <a:xfrm>
            <a:off x="4240787" y="4318184"/>
            <a:ext cx="3699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kumimoji="1" lang="ja-JP" altLang="en-US" sz="2400">
                <a:latin typeface="Noto Sans JP" panose="020B0500000000000000" pitchFamily="34" charset="-128"/>
                <a:ea typeface="Noto Sans JP" panose="020B0500000000000000" pitchFamily="34" charset="-128"/>
              </a:rPr>
              <a:t>ウイルス専用のバリアを作る</a:t>
            </a:r>
            <a:endParaRPr kumimoji="1" lang="en-US" altLang="ja-JP" sz="2400" dirty="0"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43D4A52-96D2-664F-B06F-DC0BAADB134E}"/>
              </a:ext>
            </a:extLst>
          </p:cNvPr>
          <p:cNvSpPr txBox="1"/>
          <p:nvPr/>
        </p:nvSpPr>
        <p:spPr>
          <a:xfrm>
            <a:off x="8099992" y="4318183"/>
            <a:ext cx="3699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kumimoji="1" lang="ja-JP" altLang="en-US" sz="2400">
                <a:latin typeface="Noto Sans JP" panose="020B0500000000000000" pitchFamily="34" charset="-128"/>
                <a:ea typeface="Noto Sans JP" panose="020B0500000000000000" pitchFamily="34" charset="-128"/>
              </a:rPr>
              <a:t>ウイルスの侵入を防ぐ</a:t>
            </a:r>
            <a:endParaRPr kumimoji="1" lang="en-US" altLang="ja-JP" sz="2400" dirty="0"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FD7792E-AD9C-21A1-1877-484A2F7FFAAA}"/>
              </a:ext>
            </a:extLst>
          </p:cNvPr>
          <p:cNvSpPr txBox="1"/>
          <p:nvPr/>
        </p:nvSpPr>
        <p:spPr>
          <a:xfrm>
            <a:off x="622968" y="5728747"/>
            <a:ext cx="109568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24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ワクチンには、自分を病気から守る働きがあります。</a:t>
            </a:r>
            <a:br>
              <a:rPr lang="ja-JP" altLang="ja-JP" sz="24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</a:br>
            <a:r>
              <a:rPr lang="ja-JP" altLang="ja-JP" sz="24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病気が人から人へうつるのを減らして、まわりの人を守るものもあります。</a:t>
            </a:r>
            <a:endParaRPr kumimoji="1" lang="ja-JP" altLang="en-US" sz="2400">
              <a:solidFill>
                <a:srgbClr val="0071BC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8610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下矢印 13">
            <a:extLst>
              <a:ext uri="{FF2B5EF4-FFF2-40B4-BE49-F238E27FC236}">
                <a16:creationId xmlns:a16="http://schemas.microsoft.com/office/drawing/2014/main" id="{EEEA19A7-C4D9-FD22-C79A-A06FBF9D2361}"/>
              </a:ext>
            </a:extLst>
          </p:cNvPr>
          <p:cNvSpPr/>
          <p:nvPr/>
        </p:nvSpPr>
        <p:spPr>
          <a:xfrm>
            <a:off x="1564395" y="2077647"/>
            <a:ext cx="1046602" cy="3798081"/>
          </a:xfrm>
          <a:prstGeom prst="downArrow">
            <a:avLst/>
          </a:prstGeom>
          <a:solidFill>
            <a:srgbClr val="0071BC"/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56BE884-602A-BFF9-19C3-8D593D91541B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5F6EB161-A84B-5C18-A12C-1BDDDACD45F7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6EB7C7AD-53C5-8E1B-5012-78FC96CEB620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0A8DBCCD-7C4A-253C-29A8-AB5C4150C1EE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1836A62E-F3ED-9990-E8DA-EFC6CF7E4610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48492C69-76DF-36B2-9054-BEC0DEC67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ヒトと病気の歴史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B1C317E2-E124-154A-A7BD-E16C7BBB41F3}"/>
              </a:ext>
            </a:extLst>
          </p:cNvPr>
          <p:cNvSpPr/>
          <p:nvPr/>
        </p:nvSpPr>
        <p:spPr>
          <a:xfrm>
            <a:off x="838200" y="1690688"/>
            <a:ext cx="914400" cy="914400"/>
          </a:xfrm>
          <a:prstGeom prst="ellipse">
            <a:avLst/>
          </a:prstGeom>
          <a:solidFill>
            <a:srgbClr val="0071BC"/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昔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86A6254-F24D-4D80-927F-3CCC480AE596}"/>
              </a:ext>
            </a:extLst>
          </p:cNvPr>
          <p:cNvSpPr/>
          <p:nvPr/>
        </p:nvSpPr>
        <p:spPr>
          <a:xfrm>
            <a:off x="1917600" y="2147888"/>
            <a:ext cx="3436597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3600" b="1" dirty="0">
                <a:latin typeface="Noto Sans JP" panose="020B0500000000000000" pitchFamily="34" charset="-128"/>
                <a:ea typeface="Noto Sans JP" panose="020B0500000000000000" pitchFamily="34" charset="-128"/>
              </a:rPr>
              <a:t>🦠</a:t>
            </a:r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感染症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FCFDD94-8DAB-542F-6701-5041040DE016}"/>
              </a:ext>
            </a:extLst>
          </p:cNvPr>
          <p:cNvSpPr/>
          <p:nvPr/>
        </p:nvSpPr>
        <p:spPr>
          <a:xfrm>
            <a:off x="1917599" y="3251944"/>
            <a:ext cx="3436597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重い病気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BA7C74F-D41E-F7E8-A7A4-B4D73BFE405E}"/>
              </a:ext>
            </a:extLst>
          </p:cNvPr>
          <p:cNvSpPr/>
          <p:nvPr/>
        </p:nvSpPr>
        <p:spPr>
          <a:xfrm>
            <a:off x="1917598" y="4356000"/>
            <a:ext cx="3436597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亡くなる人も</a:t>
            </a: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69CAFCA3-4AC3-A12C-89AC-B6CCF1125E90}"/>
              </a:ext>
            </a:extLst>
          </p:cNvPr>
          <p:cNvSpPr/>
          <p:nvPr/>
        </p:nvSpPr>
        <p:spPr>
          <a:xfrm>
            <a:off x="6364076" y="2077647"/>
            <a:ext cx="1046602" cy="2703673"/>
          </a:xfrm>
          <a:prstGeom prst="downArrow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>
            <a:extLst>
              <a:ext uri="{FF2B5EF4-FFF2-40B4-BE49-F238E27FC236}">
                <a16:creationId xmlns:a16="http://schemas.microsoft.com/office/drawing/2014/main" id="{B1B7511E-F8AC-FB25-3806-C626062BF8C7}"/>
              </a:ext>
            </a:extLst>
          </p:cNvPr>
          <p:cNvSpPr/>
          <p:nvPr/>
        </p:nvSpPr>
        <p:spPr>
          <a:xfrm>
            <a:off x="5637881" y="1690688"/>
            <a:ext cx="914400" cy="914400"/>
          </a:xfrm>
          <a:prstGeom prst="ellipse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今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24CE677-FBA5-FD88-4399-4E0BD836E8F0}"/>
              </a:ext>
            </a:extLst>
          </p:cNvPr>
          <p:cNvSpPr/>
          <p:nvPr/>
        </p:nvSpPr>
        <p:spPr>
          <a:xfrm>
            <a:off x="6717281" y="2147888"/>
            <a:ext cx="4619074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ワクチンが広がる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9B66290-18D8-9B55-C472-A7A31B45358D}"/>
              </a:ext>
            </a:extLst>
          </p:cNvPr>
          <p:cNvSpPr/>
          <p:nvPr/>
        </p:nvSpPr>
        <p:spPr>
          <a:xfrm>
            <a:off x="6717280" y="3251944"/>
            <a:ext cx="4619074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防げる病気が増えた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9D3F405F-1C6F-273F-B06E-57870CB9D19B}"/>
              </a:ext>
            </a:extLst>
          </p:cNvPr>
          <p:cNvSpPr/>
          <p:nvPr/>
        </p:nvSpPr>
        <p:spPr>
          <a:xfrm>
            <a:off x="5637881" y="5062764"/>
            <a:ext cx="4281637" cy="1196100"/>
          </a:xfrm>
          <a:prstGeom prst="rect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3600" b="1">
                <a:latin typeface="Noto Sans JP" panose="020B0500000000000000" pitchFamily="34" charset="-128"/>
                <a:ea typeface="Noto Sans JP" panose="020B0500000000000000" pitchFamily="34" charset="-128"/>
              </a:rPr>
              <a:t>天然痘</a:t>
            </a:r>
            <a:endParaRPr kumimoji="1" lang="en-US" altLang="ja-JP" sz="2400" dirty="0"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r>
              <a:rPr lang="ja-JP" altLang="en-US" sz="2800">
                <a:latin typeface="Noto Sans JP" panose="020B0500000000000000" pitchFamily="34" charset="-128"/>
                <a:ea typeface="Noto Sans JP" panose="020B0500000000000000" pitchFamily="34" charset="-128"/>
              </a:rPr>
              <a:t>地球からなくなった病気</a:t>
            </a:r>
            <a:endParaRPr kumimoji="1" lang="ja-JP" altLang="en-US" sz="2800"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3836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EEAB22B6-B8EB-B41C-4A9E-B08F4931DCD7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C690669E-60F5-4AB0-D9DA-654E8946BAE7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EA1AEBB-FA5A-D118-5AEA-3ABDFDDC4278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C43B218D-443D-D244-92CD-7A8F2CDD2FAE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EA06E69E-BCE2-4C7C-B80B-3E321E677483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0A5B1515-C204-E6BE-6ACE-1CFAC52CA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71299"/>
          </a:xfrm>
        </p:spPr>
        <p:txBody>
          <a:bodyPr>
            <a:normAutofit/>
          </a:bodyPr>
          <a:lstStyle/>
          <a:p>
            <a: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ワクチンで防げる可能性のある</a:t>
            </a:r>
            <a:b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</a:br>
            <a:r>
              <a:rPr lang="ja-JP" altLang="ja-JP" sz="66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「がん」</a:t>
            </a:r>
            <a: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もあります</a:t>
            </a:r>
            <a:endParaRPr kumimoji="1" lang="ja-JP" altLang="en-US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D3E3769-E00C-6824-B250-8E72D1345B1D}"/>
              </a:ext>
            </a:extLst>
          </p:cNvPr>
          <p:cNvSpPr txBox="1"/>
          <p:nvPr/>
        </p:nvSpPr>
        <p:spPr>
          <a:xfrm>
            <a:off x="7788926" y="2721114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そのひとつが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BD808F4-E989-F334-A94A-0ACC589E9398}"/>
              </a:ext>
            </a:extLst>
          </p:cNvPr>
          <p:cNvSpPr txBox="1"/>
          <p:nvPr/>
        </p:nvSpPr>
        <p:spPr>
          <a:xfrm>
            <a:off x="2973250" y="3913690"/>
            <a:ext cx="903324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5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子宮けいがん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D7FC8862-A9A8-1F16-5F0E-629F0FB1C6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5263" y="2721114"/>
            <a:ext cx="4017812" cy="258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29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0A3F56F-1066-B44B-5087-28DB78EA67CC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359A44E8-EB57-819D-6BFE-B846F1AB233F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DFC55AC4-1196-10DD-294E-D713A51EB663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C1B66215-3E60-CACA-1CFC-DE4C7474FC8F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132E4C92-BC77-6EC9-27B3-55F6064C412F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1F1CAFF8-836E-9A45-DB3B-511DA4B65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子宮けいがん</a:t>
            </a:r>
          </a:p>
        </p:txBody>
      </p:sp>
      <p:pic>
        <p:nvPicPr>
          <p:cNvPr id="10" name="コンテンツ プレースホルダー 9">
            <a:extLst>
              <a:ext uri="{FF2B5EF4-FFF2-40B4-BE49-F238E27FC236}">
                <a16:creationId xmlns:a16="http://schemas.microsoft.com/office/drawing/2014/main" id="{E3369657-2D45-FC84-A6D0-7B5078ACF9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2506662"/>
            <a:ext cx="5801784" cy="435133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93F52B2-6918-FABD-6B18-2F0B4F31A481}"/>
              </a:ext>
            </a:extLst>
          </p:cNvPr>
          <p:cNvSpPr txBox="1"/>
          <p:nvPr/>
        </p:nvSpPr>
        <p:spPr>
          <a:xfrm>
            <a:off x="838199" y="1443841"/>
            <a:ext cx="34163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子宮の入口に</a:t>
            </a:r>
            <a:endParaRPr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r>
              <a:rPr kumimoji="1" lang="ja-JP" altLang="en-US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できる「がん」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61F7517-D327-D735-38C7-1A28EA8AD04F}"/>
              </a:ext>
            </a:extLst>
          </p:cNvPr>
          <p:cNvSpPr/>
          <p:nvPr/>
        </p:nvSpPr>
        <p:spPr>
          <a:xfrm>
            <a:off x="5158112" y="1027907"/>
            <a:ext cx="6312665" cy="1325562"/>
          </a:xfrm>
          <a:prstGeom prst="rect">
            <a:avLst/>
          </a:prstGeom>
          <a:ln w="38100">
            <a:solidFill>
              <a:srgbClr val="FF5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若い世代でも</a:t>
            </a:r>
            <a:endParaRPr kumimoji="1"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 algn="ctr"/>
            <a:r>
              <a:rPr kumimoji="1" lang="ja-JP" altLang="en-US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かかることがある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F6B543B-D7D1-D29E-897E-786FAC42E5CC}"/>
              </a:ext>
            </a:extLst>
          </p:cNvPr>
          <p:cNvSpPr/>
          <p:nvPr/>
        </p:nvSpPr>
        <p:spPr>
          <a:xfrm>
            <a:off x="5158112" y="3406457"/>
            <a:ext cx="6312665" cy="891139"/>
          </a:xfrm>
          <a:prstGeom prst="rect">
            <a:avLst/>
          </a:prstGeom>
          <a:ln w="38100">
            <a:solidFill>
              <a:srgbClr val="FF5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めずらしいがん</a:t>
            </a:r>
            <a:r>
              <a:rPr lang="ja-JP" altLang="en-US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ではない</a:t>
            </a:r>
            <a:endParaRPr kumimoji="1" lang="ja-JP" altLang="en-US" sz="3600" b="1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218E0F-9C5A-7D30-2F02-2934162541BB}"/>
              </a:ext>
            </a:extLst>
          </p:cNvPr>
          <p:cNvSpPr txBox="1"/>
          <p:nvPr/>
        </p:nvSpPr>
        <p:spPr>
          <a:xfrm>
            <a:off x="5937582" y="2384505"/>
            <a:ext cx="4836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20</a:t>
            </a:r>
            <a:r>
              <a:rPr kumimoji="1" lang="ja-JP" altLang="en-US" sz="24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代からかかる人が増え始めます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BD8D7F1B-69E5-13CF-1209-EBBFAD9A19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7176" y="4386972"/>
            <a:ext cx="1749846" cy="131238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A3D0C3D-5F1A-DC92-2DB8-B1738E30C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5819" y="4386971"/>
            <a:ext cx="1749846" cy="1312385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1B60D9A-5F63-165B-B805-5FB26EA865EB}"/>
              </a:ext>
            </a:extLst>
          </p:cNvPr>
          <p:cNvSpPr txBox="1"/>
          <p:nvPr/>
        </p:nvSpPr>
        <p:spPr>
          <a:xfrm>
            <a:off x="9029083" y="4386971"/>
            <a:ext cx="24416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ja-JP" altLang="en-US" sz="28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約</a:t>
            </a:r>
            <a:r>
              <a:rPr kumimoji="1" lang="ja-JP" altLang="en-US" sz="36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２</a:t>
            </a:r>
            <a:r>
              <a:rPr kumimoji="1" lang="ja-JP" altLang="en-US" sz="28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クラスに</a:t>
            </a:r>
            <a:endParaRPr kumimoji="1" lang="en-US" altLang="ja-JP" sz="3600" b="1" dirty="0"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  <a:p>
            <a:pPr algn="r"/>
            <a:r>
              <a:rPr lang="ja-JP" altLang="en-US" sz="3600" b="1"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ひとり</a:t>
            </a:r>
            <a:endParaRPr kumimoji="1" lang="ja-JP" altLang="en-US" sz="3600" b="1"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640443F-740C-6A13-6C1D-5C0CFAF8658A}"/>
              </a:ext>
            </a:extLst>
          </p:cNvPr>
          <p:cNvSpPr txBox="1"/>
          <p:nvPr/>
        </p:nvSpPr>
        <p:spPr>
          <a:xfrm>
            <a:off x="5297176" y="5737204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/>
              <a:t>生涯のうちに子宮</a:t>
            </a:r>
            <a:r>
              <a:rPr lang="ja-JP" altLang="en-US"/>
              <a:t>けい</a:t>
            </a:r>
            <a:r>
              <a:rPr lang="ja-JP" altLang="ja-JP"/>
              <a:t>がんになる人は、</a:t>
            </a:r>
            <a:endParaRPr lang="en-US" altLang="ja-JP" dirty="0"/>
          </a:p>
          <a:p>
            <a:r>
              <a:rPr lang="ja-JP" altLang="ja-JP" b="1"/>
              <a:t>1万人あたり約130人</a:t>
            </a:r>
            <a:r>
              <a:rPr lang="ja-JP" altLang="en-US"/>
              <a:t>（厚労省）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1581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E9CB842-F30D-2FAF-D034-3C98B453AB68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56B54A3-5F4C-32DC-AA39-0910BD7A8C06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4C70E90E-7B2D-5120-3B95-D0C8AD0F52D6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4C4D1DB6-4AD4-3932-7052-365CB45AE3AB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59894273-E0C4-1222-D5B0-319247948689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84F1BB59-BF23-A088-3549-CF5F66FE2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92485"/>
          </a:xfrm>
        </p:spPr>
        <p:txBody>
          <a:bodyPr>
            <a:normAutofit/>
          </a:bodyPr>
          <a:lstStyle/>
          <a:p>
            <a: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子宮頸がんの多くには、</a:t>
            </a:r>
            <a:br>
              <a:rPr lang="ja-JP" altLang="ja-JP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</a:br>
            <a:r>
              <a:rPr lang="ja-JP" altLang="ja-JP" sz="6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HPV</a:t>
            </a:r>
            <a:r>
              <a:rPr lang="en-US" altLang="ja-JP" b="1" dirty="0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 </a:t>
            </a:r>
            <a:r>
              <a:rPr lang="ja-JP" altLang="ja-JP" sz="36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というウイルスの感染が関係しています</a:t>
            </a:r>
            <a:endParaRPr kumimoji="1" lang="ja-JP" altLang="en-US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pic>
        <p:nvPicPr>
          <p:cNvPr id="10" name="グラフィックス 9" descr="新型コロナウイルス感染症 単色塗りつぶし">
            <a:extLst>
              <a:ext uri="{FF2B5EF4-FFF2-40B4-BE49-F238E27FC236}">
                <a16:creationId xmlns:a16="http://schemas.microsoft.com/office/drawing/2014/main" id="{FC7E5147-9C60-0C15-26E1-BFC24C8B44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173" y="2357610"/>
            <a:ext cx="1253836" cy="1253836"/>
          </a:xfrm>
          <a:prstGeom prst="rect">
            <a:avLst/>
          </a:prstGeom>
        </p:spPr>
      </p:pic>
      <p:pic>
        <p:nvPicPr>
          <p:cNvPr id="13" name="グラフィックス 12" descr="新型コロナウイルス感染症 単色塗りつぶし">
            <a:extLst>
              <a:ext uri="{FF2B5EF4-FFF2-40B4-BE49-F238E27FC236}">
                <a16:creationId xmlns:a16="http://schemas.microsoft.com/office/drawing/2014/main" id="{D71D4BEA-EADB-D848-F5A2-ED78D82ABC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23292" y="2357610"/>
            <a:ext cx="1253836" cy="1253836"/>
          </a:xfrm>
          <a:prstGeom prst="rect">
            <a:avLst/>
          </a:prstGeom>
        </p:spPr>
      </p:pic>
      <p:pic>
        <p:nvPicPr>
          <p:cNvPr id="14" name="グラフィックス 13" descr="新型コロナウイルス感染症 単色塗りつぶし">
            <a:extLst>
              <a:ext uri="{FF2B5EF4-FFF2-40B4-BE49-F238E27FC236}">
                <a16:creationId xmlns:a16="http://schemas.microsoft.com/office/drawing/2014/main" id="{DA8D2D46-C63B-8A45-1DBD-3D7E0690F3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2411" y="2357610"/>
            <a:ext cx="1253836" cy="1253836"/>
          </a:xfrm>
          <a:prstGeom prst="rect">
            <a:avLst/>
          </a:prstGeom>
        </p:spPr>
      </p:pic>
      <p:pic>
        <p:nvPicPr>
          <p:cNvPr id="15" name="グラフィックス 14" descr="新型コロナウイルス感染症 単色塗りつぶし">
            <a:extLst>
              <a:ext uri="{FF2B5EF4-FFF2-40B4-BE49-F238E27FC236}">
                <a16:creationId xmlns:a16="http://schemas.microsoft.com/office/drawing/2014/main" id="{C18ED539-D77C-08B1-14EE-5FA07AF54B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1530" y="2357610"/>
            <a:ext cx="1253836" cy="1253836"/>
          </a:xfrm>
          <a:prstGeom prst="rect">
            <a:avLst/>
          </a:prstGeom>
        </p:spPr>
      </p:pic>
      <p:pic>
        <p:nvPicPr>
          <p:cNvPr id="16" name="グラフィックス 15" descr="新型コロナウイルス感染症 単色塗りつぶし">
            <a:extLst>
              <a:ext uri="{FF2B5EF4-FFF2-40B4-BE49-F238E27FC236}">
                <a16:creationId xmlns:a16="http://schemas.microsoft.com/office/drawing/2014/main" id="{F0B54239-D99F-4E06-3FC6-50D4A77FAD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70649" y="2357610"/>
            <a:ext cx="1253836" cy="1253836"/>
          </a:xfrm>
          <a:prstGeom prst="rect">
            <a:avLst/>
          </a:prstGeom>
        </p:spPr>
      </p:pic>
      <p:pic>
        <p:nvPicPr>
          <p:cNvPr id="17" name="グラフィックス 16" descr="新型コロナウイルス感染症 単色塗りつぶし">
            <a:extLst>
              <a:ext uri="{FF2B5EF4-FFF2-40B4-BE49-F238E27FC236}">
                <a16:creationId xmlns:a16="http://schemas.microsoft.com/office/drawing/2014/main" id="{384F5D9D-D117-8E0B-DC13-EC87A46B77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9768" y="2357610"/>
            <a:ext cx="1253836" cy="1253836"/>
          </a:xfrm>
          <a:prstGeom prst="rect">
            <a:avLst/>
          </a:prstGeom>
        </p:spPr>
      </p:pic>
      <p:pic>
        <p:nvPicPr>
          <p:cNvPr id="18" name="グラフィックス 17" descr="新型コロナウイルス感染症 単色塗りつぶし">
            <a:extLst>
              <a:ext uri="{FF2B5EF4-FFF2-40B4-BE49-F238E27FC236}">
                <a16:creationId xmlns:a16="http://schemas.microsoft.com/office/drawing/2014/main" id="{C411D1DC-65D9-BCC7-BE65-1EDC925203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68887" y="2357610"/>
            <a:ext cx="1253836" cy="1253836"/>
          </a:xfrm>
          <a:prstGeom prst="rect">
            <a:avLst/>
          </a:prstGeom>
        </p:spPr>
      </p:pic>
      <p:pic>
        <p:nvPicPr>
          <p:cNvPr id="19" name="グラフィックス 18" descr="新型コロナウイルス感染症 単色塗りつぶし">
            <a:extLst>
              <a:ext uri="{FF2B5EF4-FFF2-40B4-BE49-F238E27FC236}">
                <a16:creationId xmlns:a16="http://schemas.microsoft.com/office/drawing/2014/main" id="{6F8A40DB-D115-F291-BEDA-6A0A803576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8006" y="2357610"/>
            <a:ext cx="1253836" cy="1253836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71DF428-8AF7-263E-7E6B-CF81FE5D53F4}"/>
              </a:ext>
            </a:extLst>
          </p:cNvPr>
          <p:cNvSpPr txBox="1"/>
          <p:nvPr/>
        </p:nvSpPr>
        <p:spPr>
          <a:xfrm>
            <a:off x="838200" y="4005583"/>
            <a:ext cx="9937336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HPV</a:t>
            </a:r>
            <a:r>
              <a:rPr lang="ja-JP" altLang="en-US" sz="24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（ヒトパピローマウイルス）には、</a:t>
            </a:r>
            <a:r>
              <a:rPr lang="en-US" altLang="ja-JP" sz="2400" dirty="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100</a:t>
            </a:r>
            <a:r>
              <a:rPr lang="ja-JP" altLang="en-US" sz="24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種類以上の型があります。</a:t>
            </a:r>
            <a:endParaRPr lang="en-US" altLang="ja-JP" sz="2400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r>
              <a:rPr lang="ja-JP" altLang="ja-JP" sz="28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HPV</a:t>
            </a:r>
            <a:r>
              <a:rPr lang="en-US" altLang="ja-JP" sz="2800" dirty="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 </a:t>
            </a:r>
            <a:r>
              <a:rPr lang="ja-JP" altLang="ja-JP" sz="28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は、特別な人だけが感染するウイルスではありません。</a:t>
            </a:r>
            <a:br>
              <a:rPr lang="ja-JP" altLang="ja-JP" sz="44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</a:br>
            <a: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多くの人が感染する可能性のある、</a:t>
            </a:r>
            <a:endParaRPr lang="en-US" altLang="ja-JP" sz="3200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r>
              <a:rPr lang="ja-JP" altLang="ja-JP" sz="3200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とてもありふれたウイルスです。</a:t>
            </a:r>
            <a:endParaRPr lang="en-US" altLang="ja-JP" sz="4800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4398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51596DF-4C61-329C-3397-D6FF2E042D84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4212A94B-4F9D-CCE2-7D96-0F64D2E481AD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8BE93E58-124A-9AAC-D8DF-D4B92779D492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04FBBCE1-14F1-6FD8-486B-5D288796CF34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D698554-C7BF-2B7B-FA26-08EB482C2985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05444097-8B6D-4398-8CF8-DD4486DC47A6}"/>
              </a:ext>
            </a:extLst>
          </p:cNvPr>
          <p:cNvSpPr/>
          <p:nvPr/>
        </p:nvSpPr>
        <p:spPr>
          <a:xfrm>
            <a:off x="294315" y="1382022"/>
            <a:ext cx="3416320" cy="3267863"/>
          </a:xfrm>
          <a:prstGeom prst="rect">
            <a:avLst/>
          </a:prstGeom>
          <a:ln w="3810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E2DCAB2-95FA-EB84-962B-87EB2E4BD8EB}"/>
              </a:ext>
            </a:extLst>
          </p:cNvPr>
          <p:cNvSpPr/>
          <p:nvPr/>
        </p:nvSpPr>
        <p:spPr>
          <a:xfrm>
            <a:off x="294315" y="4787669"/>
            <a:ext cx="3416320" cy="1129339"/>
          </a:xfrm>
          <a:prstGeom prst="rect">
            <a:avLst/>
          </a:prstGeom>
          <a:ln w="38100">
            <a:solidFill>
              <a:srgbClr val="0071B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98311CD-5D04-AABF-0C84-886D59B44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HPV </a:t>
            </a:r>
            <a:r>
              <a:rPr lang="ja-JP" altLang="en-US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は</a:t>
            </a:r>
            <a:r>
              <a:rPr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子宮頸</a:t>
            </a:r>
            <a:r>
              <a:rPr lang="ja-JP" altLang="en-US" sz="40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がんだけに関係する？</a:t>
            </a:r>
            <a:endParaRPr kumimoji="1" lang="ja-JP" altLang="en-US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pic>
        <p:nvPicPr>
          <p:cNvPr id="9" name="グラフィックス 8" descr="新型コロナウイルス感染症 単色塗りつぶし">
            <a:extLst>
              <a:ext uri="{FF2B5EF4-FFF2-40B4-BE49-F238E27FC236}">
                <a16:creationId xmlns:a16="http://schemas.microsoft.com/office/drawing/2014/main" id="{69FB7FD9-1853-EF93-3A11-469C531C91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8281" y="1663541"/>
            <a:ext cx="1253836" cy="1253836"/>
          </a:xfrm>
          <a:prstGeom prst="rect">
            <a:avLst/>
          </a:prstGeom>
        </p:spPr>
      </p:pic>
      <p:pic>
        <p:nvPicPr>
          <p:cNvPr id="11" name="グラフィックス 10" descr="新型コロナウイルス感染症 単色塗りつぶし">
            <a:extLst>
              <a:ext uri="{FF2B5EF4-FFF2-40B4-BE49-F238E27FC236}">
                <a16:creationId xmlns:a16="http://schemas.microsoft.com/office/drawing/2014/main" id="{498C589B-5C46-73D5-DF24-B09916EA78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82118" y="1652524"/>
            <a:ext cx="1253836" cy="1253836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5EFA4C0-709F-C1A6-EF8F-0BC015C3C81A}"/>
              </a:ext>
            </a:extLst>
          </p:cNvPr>
          <p:cNvSpPr txBox="1"/>
          <p:nvPr/>
        </p:nvSpPr>
        <p:spPr>
          <a:xfrm>
            <a:off x="950280" y="1936516"/>
            <a:ext cx="8098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16</a:t>
            </a:r>
            <a:endParaRPr kumimoji="1" lang="ja-JP" altLang="en-US" sz="40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BBCBC8A-53FD-41B8-314A-F5232C518A93}"/>
              </a:ext>
            </a:extLst>
          </p:cNvPr>
          <p:cNvSpPr txBox="1"/>
          <p:nvPr/>
        </p:nvSpPr>
        <p:spPr>
          <a:xfrm>
            <a:off x="2204117" y="1925499"/>
            <a:ext cx="8098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18</a:t>
            </a:r>
            <a:endParaRPr kumimoji="1" lang="ja-JP" altLang="en-US" sz="40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pic>
        <p:nvPicPr>
          <p:cNvPr id="15" name="グラフィックス 14" descr="新型コロナウイルス感染症 単色塗りつぶし">
            <a:extLst>
              <a:ext uri="{FF2B5EF4-FFF2-40B4-BE49-F238E27FC236}">
                <a16:creationId xmlns:a16="http://schemas.microsoft.com/office/drawing/2014/main" id="{0F61F8FC-74D2-1F5D-667A-285279657D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26076" y="2851275"/>
            <a:ext cx="930995" cy="930995"/>
          </a:xfrm>
          <a:prstGeom prst="rect">
            <a:avLst/>
          </a:prstGeom>
        </p:spPr>
      </p:pic>
      <p:pic>
        <p:nvPicPr>
          <p:cNvPr id="20" name="グラフィックス 19" descr="新型コロナウイルス感染症 単色塗りつぶし">
            <a:extLst>
              <a:ext uri="{FF2B5EF4-FFF2-40B4-BE49-F238E27FC236}">
                <a16:creationId xmlns:a16="http://schemas.microsoft.com/office/drawing/2014/main" id="{8464E6F2-1033-35C3-2BD7-E4179506C5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15702" y="2851274"/>
            <a:ext cx="930995" cy="930995"/>
          </a:xfrm>
          <a:prstGeom prst="rect">
            <a:avLst/>
          </a:prstGeom>
        </p:spPr>
      </p:pic>
      <p:pic>
        <p:nvPicPr>
          <p:cNvPr id="21" name="グラフィックス 20" descr="新型コロナウイルス感染症 単色塗りつぶし">
            <a:extLst>
              <a:ext uri="{FF2B5EF4-FFF2-40B4-BE49-F238E27FC236}">
                <a16:creationId xmlns:a16="http://schemas.microsoft.com/office/drawing/2014/main" id="{1EB417E5-B088-4FDD-E562-2E3DE49E15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5328" y="2851273"/>
            <a:ext cx="930995" cy="930995"/>
          </a:xfrm>
          <a:prstGeom prst="rect">
            <a:avLst/>
          </a:prstGeom>
        </p:spPr>
      </p:pic>
      <p:pic>
        <p:nvPicPr>
          <p:cNvPr id="22" name="グラフィックス 21" descr="新型コロナウイルス感染症 単色塗りつぶし">
            <a:extLst>
              <a:ext uri="{FF2B5EF4-FFF2-40B4-BE49-F238E27FC236}">
                <a16:creationId xmlns:a16="http://schemas.microsoft.com/office/drawing/2014/main" id="{3A1609CE-7B4E-008A-8C80-3C190DF07C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9678" y="3610195"/>
            <a:ext cx="930995" cy="930995"/>
          </a:xfrm>
          <a:prstGeom prst="rect">
            <a:avLst/>
          </a:prstGeom>
        </p:spPr>
      </p:pic>
      <p:pic>
        <p:nvPicPr>
          <p:cNvPr id="23" name="グラフィックス 22" descr="新型コロナウイルス感染症 単色塗りつぶし">
            <a:extLst>
              <a:ext uri="{FF2B5EF4-FFF2-40B4-BE49-F238E27FC236}">
                <a16:creationId xmlns:a16="http://schemas.microsoft.com/office/drawing/2014/main" id="{197011A7-C650-FDAF-C15D-27D414A274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304" y="3610194"/>
            <a:ext cx="930995" cy="930995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F61EF75-076F-DD3B-2666-1BBA12DD726D}"/>
              </a:ext>
            </a:extLst>
          </p:cNvPr>
          <p:cNvSpPr txBox="1"/>
          <p:nvPr/>
        </p:nvSpPr>
        <p:spPr>
          <a:xfrm>
            <a:off x="860484" y="3055160"/>
            <a:ext cx="620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31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D54F6EE-5E93-082E-6DA6-7B1E58E58FF2}"/>
              </a:ext>
            </a:extLst>
          </p:cNvPr>
          <p:cNvSpPr txBox="1"/>
          <p:nvPr/>
        </p:nvSpPr>
        <p:spPr>
          <a:xfrm>
            <a:off x="1670858" y="3055160"/>
            <a:ext cx="620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33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DBAD10F-821E-FF86-0F00-59617CD156F8}"/>
              </a:ext>
            </a:extLst>
          </p:cNvPr>
          <p:cNvSpPr txBox="1"/>
          <p:nvPr/>
        </p:nvSpPr>
        <p:spPr>
          <a:xfrm>
            <a:off x="2481232" y="3055160"/>
            <a:ext cx="620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45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89BC674-15BE-015A-DE69-855929BB67F5}"/>
              </a:ext>
            </a:extLst>
          </p:cNvPr>
          <p:cNvSpPr txBox="1"/>
          <p:nvPr/>
        </p:nvSpPr>
        <p:spPr>
          <a:xfrm>
            <a:off x="1270508" y="3805495"/>
            <a:ext cx="620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52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7823AC2-9A18-0177-0E8D-9CDD4D4A00C6}"/>
              </a:ext>
            </a:extLst>
          </p:cNvPr>
          <p:cNvSpPr txBox="1"/>
          <p:nvPr/>
        </p:nvSpPr>
        <p:spPr>
          <a:xfrm>
            <a:off x="2080882" y="3805495"/>
            <a:ext cx="620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58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pic>
        <p:nvPicPr>
          <p:cNvPr id="33" name="グラフィックス 32" descr="新型コロナウイルス感染症 単色塗りつぶし">
            <a:extLst>
              <a:ext uri="{FF2B5EF4-FFF2-40B4-BE49-F238E27FC236}">
                <a16:creationId xmlns:a16="http://schemas.microsoft.com/office/drawing/2014/main" id="{989AC92D-9262-24C1-409B-09076931CF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09678" y="4928464"/>
            <a:ext cx="930995" cy="930995"/>
          </a:xfrm>
          <a:prstGeom prst="rect">
            <a:avLst/>
          </a:prstGeom>
        </p:spPr>
      </p:pic>
      <p:pic>
        <p:nvPicPr>
          <p:cNvPr id="34" name="グラフィックス 33" descr="新型コロナウイルス感染症 単色塗りつぶし">
            <a:extLst>
              <a:ext uri="{FF2B5EF4-FFF2-40B4-BE49-F238E27FC236}">
                <a16:creationId xmlns:a16="http://schemas.microsoft.com/office/drawing/2014/main" id="{ED00B8FC-A2E3-33E6-3335-C57843853E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9304" y="4928463"/>
            <a:ext cx="930995" cy="930995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3BB5118-AE36-8D02-F9AD-1A5D72AE8626}"/>
              </a:ext>
            </a:extLst>
          </p:cNvPr>
          <p:cNvSpPr txBox="1"/>
          <p:nvPr/>
        </p:nvSpPr>
        <p:spPr>
          <a:xfrm>
            <a:off x="1379512" y="5123764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6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40C0D2A-CFAC-1B53-5AD8-A84E69F1600B}"/>
              </a:ext>
            </a:extLst>
          </p:cNvPr>
          <p:cNvSpPr txBox="1"/>
          <p:nvPr/>
        </p:nvSpPr>
        <p:spPr>
          <a:xfrm>
            <a:off x="2080881" y="5123764"/>
            <a:ext cx="620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b="1" dirty="0">
                <a:ln>
                  <a:solidFill>
                    <a:srgbClr val="333333"/>
                  </a:solidFill>
                </a:ln>
                <a:solidFill>
                  <a:schemeClr val="bg1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11</a:t>
            </a:r>
            <a:endParaRPr kumimoji="1" lang="ja-JP" altLang="en-US" sz="2800" b="1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E0C9B0AF-5AE5-59CE-0711-7ED1B0BCF4D0}"/>
              </a:ext>
            </a:extLst>
          </p:cNvPr>
          <p:cNvSpPr txBox="1"/>
          <p:nvPr/>
        </p:nvSpPr>
        <p:spPr>
          <a:xfrm>
            <a:off x="4239978" y="1700941"/>
            <a:ext cx="2492990" cy="2487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子宮頸がん</a:t>
            </a:r>
            <a:endParaRPr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中咽頭がん</a:t>
            </a:r>
            <a:endParaRPr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肛門がん</a:t>
            </a:r>
            <a:endParaRPr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70092C1-791F-DAF8-D158-CF5BAB81008E}"/>
              </a:ext>
            </a:extLst>
          </p:cNvPr>
          <p:cNvSpPr txBox="1"/>
          <p:nvPr/>
        </p:nvSpPr>
        <p:spPr>
          <a:xfrm>
            <a:off x="7789332" y="1700940"/>
            <a:ext cx="2031325" cy="2487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腟がん</a:t>
            </a:r>
            <a:endParaRPr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外陰がん</a:t>
            </a:r>
            <a:endParaRPr lang="en-US" altLang="ja-JP" sz="36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陰茎がん</a:t>
            </a:r>
            <a:endParaRPr kumimoji="1" lang="ja-JP" altLang="en-US" sz="3600" b="1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C4B8445-C6DD-049E-CF49-2E24868DA19B}"/>
              </a:ext>
            </a:extLst>
          </p:cNvPr>
          <p:cNvSpPr txBox="1"/>
          <p:nvPr/>
        </p:nvSpPr>
        <p:spPr>
          <a:xfrm>
            <a:off x="4239978" y="4821181"/>
            <a:ext cx="3877985" cy="825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600" b="1">
                <a:solidFill>
                  <a:srgbClr val="333333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尖圭コンジローマ</a:t>
            </a:r>
            <a:endParaRPr lang="en-US" altLang="ja-JP" sz="6000" b="1" dirty="0">
              <a:solidFill>
                <a:srgbClr val="333333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BD6E36D-FFDD-2B81-87F4-4DE3F3ECA869}"/>
              </a:ext>
            </a:extLst>
          </p:cNvPr>
          <p:cNvSpPr txBox="1"/>
          <p:nvPr/>
        </p:nvSpPr>
        <p:spPr>
          <a:xfrm>
            <a:off x="294315" y="1381607"/>
            <a:ext cx="3416320" cy="466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ja-JP">
                <a:solidFill>
                  <a:srgbClr val="00549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がんと関係する「高リスク型」</a:t>
            </a:r>
            <a:endParaRPr lang="en-US" altLang="ja-JP" sz="6000" dirty="0">
              <a:solidFill>
                <a:srgbClr val="005493"/>
              </a:solidFill>
              <a:latin typeface="Noto Sans JP Medium" panose="020B0500000000000000" pitchFamily="34" charset="-128"/>
              <a:ea typeface="Noto Sans JP Medium" panose="020B0500000000000000" pitchFamily="34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B13E10F-3691-165C-0BA3-CCA973FF3CAB}"/>
              </a:ext>
            </a:extLst>
          </p:cNvPr>
          <p:cNvSpPr txBox="1"/>
          <p:nvPr/>
        </p:nvSpPr>
        <p:spPr>
          <a:xfrm>
            <a:off x="2959380" y="4099197"/>
            <a:ext cx="646332" cy="4590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>
                <a:solidFill>
                  <a:srgbClr val="33333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など</a:t>
            </a:r>
            <a:endParaRPr lang="en-US" altLang="ja-JP" sz="6000" dirty="0">
              <a:solidFill>
                <a:srgbClr val="333333"/>
              </a:solidFill>
              <a:latin typeface="Noto Sans JP Medium" panose="020B0500000000000000" pitchFamily="34" charset="-128"/>
              <a:ea typeface="Noto Sans JP Medium" panose="020B0500000000000000" pitchFamily="34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39B5E3A7-186F-5524-B69A-1CA9582F610C}"/>
              </a:ext>
            </a:extLst>
          </p:cNvPr>
          <p:cNvSpPr txBox="1"/>
          <p:nvPr/>
        </p:nvSpPr>
        <p:spPr>
          <a:xfrm>
            <a:off x="295469" y="4739569"/>
            <a:ext cx="1107996" cy="4590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ja-JP">
                <a:solidFill>
                  <a:srgbClr val="00549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がん</a:t>
            </a:r>
            <a:r>
              <a:rPr lang="ja-JP" altLang="en-US">
                <a:solidFill>
                  <a:srgbClr val="005493"/>
                </a:solidFill>
                <a:latin typeface="Noto Sans JP Medium" panose="020B0500000000000000" pitchFamily="34" charset="-128"/>
                <a:ea typeface="Noto Sans JP Medium" panose="020B0500000000000000" pitchFamily="34" charset="-128"/>
              </a:rPr>
              <a:t>以外</a:t>
            </a:r>
            <a:endParaRPr lang="en-US" altLang="ja-JP" sz="6000" dirty="0">
              <a:solidFill>
                <a:srgbClr val="005493"/>
              </a:solidFill>
              <a:latin typeface="Noto Sans JP Medium" panose="020B0500000000000000" pitchFamily="34" charset="-128"/>
              <a:ea typeface="Noto Sans JP Medium" panose="020B0500000000000000" pitchFamily="34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EC6F586-E19F-6BC3-C0E2-6AD590CC3000}"/>
              </a:ext>
            </a:extLst>
          </p:cNvPr>
          <p:cNvSpPr txBox="1"/>
          <p:nvPr/>
        </p:nvSpPr>
        <p:spPr>
          <a:xfrm>
            <a:off x="3101915" y="6031642"/>
            <a:ext cx="8816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2800" b="1">
                <a:solidFill>
                  <a:srgbClr val="FF5050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HPVは、女性だけに関係するウイルスではありません</a:t>
            </a:r>
            <a:endParaRPr kumimoji="1" lang="ja-JP" altLang="en-US" sz="2800" b="1">
              <a:solidFill>
                <a:srgbClr val="FF5050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5389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3F38540-3537-E0C3-5316-33A83809EF45}"/>
              </a:ext>
            </a:extLst>
          </p:cNvPr>
          <p:cNvGrpSpPr/>
          <p:nvPr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5236A355-3BEA-5F48-C4F3-6713B6D04DAB}"/>
                </a:ext>
              </a:extLst>
            </p:cNvPr>
            <p:cNvSpPr/>
            <p:nvPr/>
          </p:nvSpPr>
          <p:spPr>
            <a:xfrm>
              <a:off x="0" y="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8ADEE717-A1FF-601E-0DD0-7E174715E3AA}"/>
                </a:ext>
              </a:extLst>
            </p:cNvPr>
            <p:cNvSpPr/>
            <p:nvPr/>
          </p:nvSpPr>
          <p:spPr>
            <a:xfrm>
              <a:off x="0" y="6642000"/>
              <a:ext cx="12192000" cy="21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C5A03B97-37F0-D511-FAEF-CFAAE5F45B6B}"/>
                </a:ext>
              </a:extLst>
            </p:cNvPr>
            <p:cNvSpPr/>
            <p:nvPr/>
          </p:nvSpPr>
          <p:spPr>
            <a:xfrm>
              <a:off x="-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5083B6F4-5D29-30E0-F111-2541C73C7479}"/>
                </a:ext>
              </a:extLst>
            </p:cNvPr>
            <p:cNvSpPr/>
            <p:nvPr/>
          </p:nvSpPr>
          <p:spPr>
            <a:xfrm>
              <a:off x="11976001" y="216000"/>
              <a:ext cx="216000" cy="64260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A45C6EE3-5D0F-CC8F-3F5B-A08988DA0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HPV = </a:t>
            </a:r>
            <a:r>
              <a:rPr kumimoji="1" lang="ja-JP" altLang="en-US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がん、では</a:t>
            </a:r>
            <a:r>
              <a:rPr kumimoji="1" lang="ja-JP" altLang="en-US" b="1">
                <a:solidFill>
                  <a:srgbClr val="FF5050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ありません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24D1892-E001-14E3-BF38-B9E66E17F03D}"/>
              </a:ext>
            </a:extLst>
          </p:cNvPr>
          <p:cNvSpPr/>
          <p:nvPr/>
        </p:nvSpPr>
        <p:spPr>
          <a:xfrm>
            <a:off x="838199" y="1825624"/>
            <a:ext cx="4094019" cy="160337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新型コロナウイルス感染症 単色塗りつぶし">
            <a:extLst>
              <a:ext uri="{FF2B5EF4-FFF2-40B4-BE49-F238E27FC236}">
                <a16:creationId xmlns:a16="http://schemas.microsoft.com/office/drawing/2014/main" id="{6B5E460C-CAFF-8CDD-1C8D-7F243D1CD4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8" y="2000393"/>
            <a:ext cx="1253836" cy="1253836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DEFB1E8-55B3-91C0-2CAF-56F8D810982B}"/>
              </a:ext>
            </a:extLst>
          </p:cNvPr>
          <p:cNvSpPr/>
          <p:nvPr/>
        </p:nvSpPr>
        <p:spPr>
          <a:xfrm>
            <a:off x="838199" y="4146427"/>
            <a:ext cx="4094019" cy="16033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71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56FECA0-76F2-3C11-9353-705247F602BD}"/>
              </a:ext>
            </a:extLst>
          </p:cNvPr>
          <p:cNvSpPr txBox="1"/>
          <p:nvPr/>
        </p:nvSpPr>
        <p:spPr>
          <a:xfrm>
            <a:off x="2092034" y="2327692"/>
            <a:ext cx="2646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b="1" dirty="0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HPV </a:t>
            </a:r>
            <a:r>
              <a:rPr lang="ja-JP" altLang="en-US" sz="3600" b="1">
                <a:solidFill>
                  <a:srgbClr val="333333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に感染</a:t>
            </a:r>
            <a:endParaRPr kumimoji="1" lang="ja-JP" altLang="en-US" sz="3600" b="1">
              <a:solidFill>
                <a:srgbClr val="333333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82298D0-E6FB-DADC-7D08-59DF19BCC0F4}"/>
              </a:ext>
            </a:extLst>
          </p:cNvPr>
          <p:cNvSpPr txBox="1"/>
          <p:nvPr/>
        </p:nvSpPr>
        <p:spPr>
          <a:xfrm>
            <a:off x="2092034" y="3464547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多くの場合</a:t>
            </a:r>
          </a:p>
        </p:txBody>
      </p:sp>
      <p:pic>
        <p:nvPicPr>
          <p:cNvPr id="15" name="グラフィックス 14" descr="新型コロナウイルス感染症 単色塗りつぶし">
            <a:extLst>
              <a:ext uri="{FF2B5EF4-FFF2-40B4-BE49-F238E27FC236}">
                <a16:creationId xmlns:a16="http://schemas.microsoft.com/office/drawing/2014/main" id="{4505BF09-255B-3C60-30AF-9D6EA661AB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8" y="4321196"/>
            <a:ext cx="1253836" cy="1253836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54BF429-B121-B377-5E89-9A84AF098755}"/>
              </a:ext>
            </a:extLst>
          </p:cNvPr>
          <p:cNvSpPr txBox="1"/>
          <p:nvPr/>
        </p:nvSpPr>
        <p:spPr>
          <a:xfrm>
            <a:off x="2092034" y="4374703"/>
            <a:ext cx="24929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自然に</a:t>
            </a:r>
            <a:endParaRPr kumimoji="1" lang="en-US" altLang="ja-JP" sz="3600" b="1" dirty="0">
              <a:solidFill>
                <a:srgbClr val="0071BC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  <a:p>
            <a:r>
              <a:rPr kumimoji="1" lang="ja-JP" altLang="en-US" sz="3600" b="1">
                <a:solidFill>
                  <a:srgbClr val="0071BC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排除される</a:t>
            </a:r>
          </a:p>
        </p:txBody>
      </p:sp>
      <p:sp>
        <p:nvSpPr>
          <p:cNvPr id="17" name="三角形 16">
            <a:extLst>
              <a:ext uri="{FF2B5EF4-FFF2-40B4-BE49-F238E27FC236}">
                <a16:creationId xmlns:a16="http://schemas.microsoft.com/office/drawing/2014/main" id="{1A0D9B4A-35C3-D778-6A26-919E1CEA8DE2}"/>
              </a:ext>
            </a:extLst>
          </p:cNvPr>
          <p:cNvSpPr>
            <a:spLocks noChangeAspect="1"/>
          </p:cNvSpPr>
          <p:nvPr/>
        </p:nvSpPr>
        <p:spPr>
          <a:xfrm flipV="1">
            <a:off x="1229589" y="3584671"/>
            <a:ext cx="471054" cy="406081"/>
          </a:xfrm>
          <a:prstGeom prst="triangle">
            <a:avLst/>
          </a:prstGeom>
          <a:solidFill>
            <a:srgbClr val="0071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三角形 17">
            <a:extLst>
              <a:ext uri="{FF2B5EF4-FFF2-40B4-BE49-F238E27FC236}">
                <a16:creationId xmlns:a16="http://schemas.microsoft.com/office/drawing/2014/main" id="{95D02728-715A-52AB-651E-38844B6E3341}"/>
              </a:ext>
            </a:extLst>
          </p:cNvPr>
          <p:cNvSpPr>
            <a:spLocks noChangeAspect="1"/>
          </p:cNvSpPr>
          <p:nvPr/>
        </p:nvSpPr>
        <p:spPr>
          <a:xfrm rot="16200000" flipV="1">
            <a:off x="5254395" y="2432228"/>
            <a:ext cx="471054" cy="406081"/>
          </a:xfrm>
          <a:prstGeom prst="triangle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D0A4EC0-50B6-56F9-6DF0-205E001EF384}"/>
              </a:ext>
            </a:extLst>
          </p:cNvPr>
          <p:cNvSpPr/>
          <p:nvPr/>
        </p:nvSpPr>
        <p:spPr>
          <a:xfrm>
            <a:off x="6047628" y="1830130"/>
            <a:ext cx="4094019" cy="1603375"/>
          </a:xfrm>
          <a:prstGeom prst="rect">
            <a:avLst/>
          </a:prstGeom>
          <a:solidFill>
            <a:srgbClr val="FFD7DD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BEE4F87-B8A1-3771-3DBE-667F2815AC91}"/>
              </a:ext>
            </a:extLst>
          </p:cNvPr>
          <p:cNvSpPr txBox="1"/>
          <p:nvPr/>
        </p:nvSpPr>
        <p:spPr>
          <a:xfrm>
            <a:off x="4950524" y="1839813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solidFill>
                  <a:srgbClr val="FF5050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一部</a:t>
            </a:r>
          </a:p>
        </p:txBody>
      </p:sp>
      <p:pic>
        <p:nvPicPr>
          <p:cNvPr id="22" name="グラフィックス 21" descr="新型コロナウイルス感染症 単色塗りつぶし">
            <a:extLst>
              <a:ext uri="{FF2B5EF4-FFF2-40B4-BE49-F238E27FC236}">
                <a16:creationId xmlns:a16="http://schemas.microsoft.com/office/drawing/2014/main" id="{B1E17DB6-5E85-DF6F-FEE6-2F7B125705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47626" y="2026432"/>
            <a:ext cx="1253836" cy="1253836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6B2EFB1-5BEA-9690-E17E-916A179A846D}"/>
              </a:ext>
            </a:extLst>
          </p:cNvPr>
          <p:cNvSpPr txBox="1"/>
          <p:nvPr/>
        </p:nvSpPr>
        <p:spPr>
          <a:xfrm>
            <a:off x="7335854" y="2012706"/>
            <a:ext cx="22365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b="1">
                <a:solidFill>
                  <a:srgbClr val="FF5050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感染が</a:t>
            </a:r>
            <a:endParaRPr kumimoji="1" lang="en-US" altLang="ja-JP" sz="4000" b="1" dirty="0">
              <a:solidFill>
                <a:srgbClr val="FF5050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  <a:p>
            <a:r>
              <a:rPr lang="ja-JP" altLang="en-US" sz="4000" b="1">
                <a:solidFill>
                  <a:srgbClr val="FF5050"/>
                </a:solidFill>
                <a:latin typeface="Noto Sans JP Black" panose="020B0500000000000000" pitchFamily="34" charset="-128"/>
                <a:ea typeface="Noto Sans JP Black" panose="020B0500000000000000" pitchFamily="34" charset="-128"/>
              </a:rPr>
              <a:t>長く続く</a:t>
            </a:r>
            <a:endParaRPr kumimoji="1" lang="ja-JP" altLang="en-US" sz="4000" b="1">
              <a:solidFill>
                <a:srgbClr val="FF5050"/>
              </a:solidFill>
              <a:latin typeface="Noto Sans JP Black" panose="020B0500000000000000" pitchFamily="34" charset="-128"/>
              <a:ea typeface="Noto Sans JP Black" panose="020B0500000000000000" pitchFamily="34" charset="-128"/>
            </a:endParaRP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56A402D4-F64C-10DA-4A5D-25D50168C0C3}"/>
              </a:ext>
            </a:extLst>
          </p:cNvPr>
          <p:cNvGrpSpPr/>
          <p:nvPr/>
        </p:nvGrpSpPr>
        <p:grpSpPr>
          <a:xfrm>
            <a:off x="6096000" y="3695214"/>
            <a:ext cx="4877631" cy="2334039"/>
            <a:chOff x="6096000" y="3847616"/>
            <a:chExt cx="4877631" cy="2334039"/>
          </a:xfrm>
        </p:grpSpPr>
        <p:sp>
          <p:nvSpPr>
            <p:cNvPr id="24" name="円/楕円 23">
              <a:extLst>
                <a:ext uri="{FF2B5EF4-FFF2-40B4-BE49-F238E27FC236}">
                  <a16:creationId xmlns:a16="http://schemas.microsoft.com/office/drawing/2014/main" id="{55EFF57B-2EB4-BEB3-B7FB-46C29D69016B}"/>
                </a:ext>
              </a:extLst>
            </p:cNvPr>
            <p:cNvSpPr/>
            <p:nvPr/>
          </p:nvSpPr>
          <p:spPr>
            <a:xfrm>
              <a:off x="6096000" y="4033714"/>
              <a:ext cx="1239854" cy="1133598"/>
            </a:xfrm>
            <a:prstGeom prst="ellipse">
              <a:avLst/>
            </a:prstGeom>
            <a:solidFill>
              <a:srgbClr val="D1D1D1"/>
            </a:solidFill>
            <a:ln>
              <a:solidFill>
                <a:srgbClr val="3333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爆発 1 25">
              <a:extLst>
                <a:ext uri="{FF2B5EF4-FFF2-40B4-BE49-F238E27FC236}">
                  <a16:creationId xmlns:a16="http://schemas.microsoft.com/office/drawing/2014/main" id="{7D50B744-E4C2-19BE-12B2-C2819A849B8C}"/>
                </a:ext>
              </a:extLst>
            </p:cNvPr>
            <p:cNvSpPr/>
            <p:nvPr/>
          </p:nvSpPr>
          <p:spPr>
            <a:xfrm>
              <a:off x="8993598" y="3847616"/>
              <a:ext cx="1818621" cy="1468099"/>
            </a:xfrm>
            <a:prstGeom prst="irregularSeal1">
              <a:avLst/>
            </a:prstGeom>
            <a:solidFill>
              <a:srgbClr val="D1D1D1"/>
            </a:solidFill>
            <a:ln>
              <a:solidFill>
                <a:srgbClr val="3333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7" name="グラフィックス 26" descr="新型コロナウイルス感染症 単色塗りつぶし">
              <a:extLst>
                <a:ext uri="{FF2B5EF4-FFF2-40B4-BE49-F238E27FC236}">
                  <a16:creationId xmlns:a16="http://schemas.microsoft.com/office/drawing/2014/main" id="{07D73B6F-4C35-108A-FFCB-908F2EA25A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817986" y="4321196"/>
              <a:ext cx="441796" cy="441796"/>
            </a:xfrm>
            <a:prstGeom prst="rect">
              <a:avLst/>
            </a:prstGeom>
          </p:spPr>
        </p:pic>
        <p:pic>
          <p:nvPicPr>
            <p:cNvPr id="28" name="グラフィックス 27" descr="新型コロナウイルス感染症 単色塗りつぶし">
              <a:extLst>
                <a:ext uri="{FF2B5EF4-FFF2-40B4-BE49-F238E27FC236}">
                  <a16:creationId xmlns:a16="http://schemas.microsoft.com/office/drawing/2014/main" id="{0AEEBF56-F406-1A4B-81D4-69CC2781035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524928" y="4647983"/>
              <a:ext cx="441796" cy="441796"/>
            </a:xfrm>
            <a:prstGeom prst="rect">
              <a:avLst/>
            </a:prstGeom>
          </p:spPr>
        </p:pic>
        <p:pic>
          <p:nvPicPr>
            <p:cNvPr id="29" name="グラフィックス 28" descr="新型コロナウイルス感染症 単色塗りつぶし">
              <a:extLst>
                <a:ext uri="{FF2B5EF4-FFF2-40B4-BE49-F238E27FC236}">
                  <a16:creationId xmlns:a16="http://schemas.microsoft.com/office/drawing/2014/main" id="{814A36AE-D8A8-5439-064C-00D5122CD0A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981497" y="4244615"/>
              <a:ext cx="441796" cy="441796"/>
            </a:xfrm>
            <a:prstGeom prst="rect">
              <a:avLst/>
            </a:prstGeom>
          </p:spPr>
        </p:pic>
        <p:pic>
          <p:nvPicPr>
            <p:cNvPr id="30" name="グラフィックス 29" descr="新型コロナウイルス感染症 単色塗りつぶし">
              <a:extLst>
                <a:ext uri="{FF2B5EF4-FFF2-40B4-BE49-F238E27FC236}">
                  <a16:creationId xmlns:a16="http://schemas.microsoft.com/office/drawing/2014/main" id="{BFF780A5-DD54-C1A8-C8D0-C3C960EBD1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633008" y="4425488"/>
              <a:ext cx="441796" cy="441796"/>
            </a:xfrm>
            <a:prstGeom prst="rect">
              <a:avLst/>
            </a:prstGeom>
          </p:spPr>
        </p:pic>
        <p:sp>
          <p:nvSpPr>
            <p:cNvPr id="31" name="三角形 30">
              <a:extLst>
                <a:ext uri="{FF2B5EF4-FFF2-40B4-BE49-F238E27FC236}">
                  <a16:creationId xmlns:a16="http://schemas.microsoft.com/office/drawing/2014/main" id="{B325C14B-37CF-FAA1-5CD2-4CDB0C35D917}"/>
                </a:ext>
              </a:extLst>
            </p:cNvPr>
            <p:cNvSpPr>
              <a:spLocks noChangeAspect="1"/>
            </p:cNvSpPr>
            <p:nvPr/>
          </p:nvSpPr>
          <p:spPr>
            <a:xfrm rot="16200000" flipV="1">
              <a:off x="7469034" y="4340938"/>
              <a:ext cx="471054" cy="406081"/>
            </a:xfrm>
            <a:prstGeom prst="triangle">
              <a:avLst/>
            </a:prstGeom>
            <a:solidFill>
              <a:srgbClr val="FF5050"/>
            </a:solidFill>
            <a:ln>
              <a:solidFill>
                <a:srgbClr val="FF505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三角形 31">
              <a:extLst>
                <a:ext uri="{FF2B5EF4-FFF2-40B4-BE49-F238E27FC236}">
                  <a16:creationId xmlns:a16="http://schemas.microsoft.com/office/drawing/2014/main" id="{325522DF-C66C-DF07-56D1-7C6D7C60276A}"/>
                </a:ext>
              </a:extLst>
            </p:cNvPr>
            <p:cNvSpPr>
              <a:spLocks noChangeAspect="1"/>
            </p:cNvSpPr>
            <p:nvPr/>
          </p:nvSpPr>
          <p:spPr>
            <a:xfrm rot="16200000" flipV="1">
              <a:off x="7939549" y="4339053"/>
              <a:ext cx="471054" cy="406081"/>
            </a:xfrm>
            <a:prstGeom prst="triangle">
              <a:avLst/>
            </a:prstGeom>
            <a:solidFill>
              <a:srgbClr val="FF5050"/>
            </a:solidFill>
            <a:ln>
              <a:solidFill>
                <a:srgbClr val="FF505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三角形 32">
              <a:extLst>
                <a:ext uri="{FF2B5EF4-FFF2-40B4-BE49-F238E27FC236}">
                  <a16:creationId xmlns:a16="http://schemas.microsoft.com/office/drawing/2014/main" id="{93BCB03B-B6F0-EBCA-0E12-37C604875C42}"/>
                </a:ext>
              </a:extLst>
            </p:cNvPr>
            <p:cNvSpPr>
              <a:spLocks noChangeAspect="1"/>
            </p:cNvSpPr>
            <p:nvPr/>
          </p:nvSpPr>
          <p:spPr>
            <a:xfrm rot="16200000" flipV="1">
              <a:off x="8410064" y="4337168"/>
              <a:ext cx="471054" cy="406081"/>
            </a:xfrm>
            <a:prstGeom prst="triangle">
              <a:avLst/>
            </a:prstGeom>
            <a:solidFill>
              <a:srgbClr val="FF5050"/>
            </a:solidFill>
            <a:ln>
              <a:solidFill>
                <a:srgbClr val="FF505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95DE6694-082A-54E6-D993-C8283DF3E602}"/>
                </a:ext>
              </a:extLst>
            </p:cNvPr>
            <p:cNvSpPr txBox="1"/>
            <p:nvPr/>
          </p:nvSpPr>
          <p:spPr>
            <a:xfrm>
              <a:off x="6161929" y="5350658"/>
              <a:ext cx="11079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400">
                  <a:latin typeface="Noto Sans JP" panose="020B0500000000000000" pitchFamily="34" charset="-128"/>
                  <a:ea typeface="Noto Sans JP" panose="020B0500000000000000" pitchFamily="34" charset="-128"/>
                </a:rPr>
                <a:t>細　胞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EB1ACA14-A62B-EAD6-7101-79CE2E8109C5}"/>
                </a:ext>
              </a:extLst>
            </p:cNvPr>
            <p:cNvSpPr txBox="1"/>
            <p:nvPr/>
          </p:nvSpPr>
          <p:spPr>
            <a:xfrm>
              <a:off x="7233633" y="4936479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400">
                  <a:latin typeface="Noto Sans JP" panose="020B0500000000000000" pitchFamily="34" charset="-128"/>
                  <a:ea typeface="Noto Sans JP" panose="020B0500000000000000" pitchFamily="34" charset="-128"/>
                </a:rPr>
                <a:t>細胞が変化</a:t>
              </a: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4D82F856-FA27-E0ED-B006-F0C64131249B}"/>
                </a:ext>
              </a:extLst>
            </p:cNvPr>
            <p:cNvSpPr txBox="1"/>
            <p:nvPr/>
          </p:nvSpPr>
          <p:spPr>
            <a:xfrm>
              <a:off x="8737121" y="5350658"/>
              <a:ext cx="223651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000">
                  <a:latin typeface="Noto Sans JP" panose="020B0500000000000000" pitchFamily="34" charset="-128"/>
                  <a:ea typeface="Noto Sans JP" panose="020B0500000000000000" pitchFamily="34" charset="-128"/>
                </a:rPr>
                <a:t>長い時間をかけて</a:t>
              </a:r>
              <a:endParaRPr kumimoji="1" lang="en-US" altLang="ja-JP" sz="2000" dirty="0">
                <a:latin typeface="Noto Sans JP" panose="020B0500000000000000" pitchFamily="34" charset="-128"/>
                <a:ea typeface="Noto Sans JP" panose="020B0500000000000000" pitchFamily="34" charset="-128"/>
              </a:endParaRPr>
            </a:p>
            <a:p>
              <a:pPr algn="ctr"/>
              <a:r>
                <a:rPr lang="ja-JP" altLang="en-US" sz="2800">
                  <a:latin typeface="Noto Sans JP" panose="020B0500000000000000" pitchFamily="34" charset="-128"/>
                  <a:ea typeface="Noto Sans JP" panose="020B0500000000000000" pitchFamily="34" charset="-128"/>
                </a:rPr>
                <a:t>子宮がん</a:t>
              </a:r>
              <a:endParaRPr kumimoji="1" lang="ja-JP" altLang="en-US" sz="2800">
                <a:latin typeface="Noto Sans JP" panose="020B0500000000000000" pitchFamily="34" charset="-128"/>
                <a:ea typeface="Noto Sans JP" panose="020B0500000000000000" pitchFamily="34" charset="-128"/>
              </a:endParaRPr>
            </a:p>
          </p:txBody>
        </p:sp>
      </p:grp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E16819C-7ADC-AEAC-20E1-7968769BE017}"/>
              </a:ext>
            </a:extLst>
          </p:cNvPr>
          <p:cNvSpPr txBox="1"/>
          <p:nvPr/>
        </p:nvSpPr>
        <p:spPr>
          <a:xfrm>
            <a:off x="1961743" y="6085407"/>
            <a:ext cx="8204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2400">
                <a:solidFill>
                  <a:srgbClr val="0071BC"/>
                </a:solidFill>
                <a:latin typeface="Noto Sans JP" panose="020B0500000000000000" pitchFamily="34" charset="-128"/>
                <a:ea typeface="Noto Sans JP" panose="020B0500000000000000" pitchFamily="34" charset="-128"/>
              </a:rPr>
              <a:t>HPVに感染しても、必ずがんになるわけではありません。</a:t>
            </a:r>
            <a:endParaRPr kumimoji="1" lang="ja-JP" altLang="en-US" sz="2400">
              <a:solidFill>
                <a:srgbClr val="0071BC"/>
              </a:solidFill>
              <a:latin typeface="Noto Sans JP" panose="020B0500000000000000" pitchFamily="34" charset="-128"/>
              <a:ea typeface="Noto Sans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3486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2132</TotalTime>
  <Words>550</Words>
  <Application>Microsoft Macintosh PowerPoint</Application>
  <PresentationFormat>ワイド画面</PresentationFormat>
  <Paragraphs>104</Paragraphs>
  <Slides>13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3" baseType="lpstr">
      <vt:lpstr>Hiragino Maru Gothic Pro W4</vt:lpstr>
      <vt:lpstr>Noto Sans JP</vt:lpstr>
      <vt:lpstr>Noto Sans JP Black</vt:lpstr>
      <vt:lpstr>Noto Sans JP Light</vt:lpstr>
      <vt:lpstr>Noto Sans JP Medium</vt:lpstr>
      <vt:lpstr>游ゴシック</vt:lpstr>
      <vt:lpstr>游ゴシック Light</vt:lpstr>
      <vt:lpstr>Arial</vt:lpstr>
      <vt:lpstr>Wingdings</vt:lpstr>
      <vt:lpstr>Office テーマ</vt:lpstr>
      <vt:lpstr>Q. ワクチンは、何のためにするのでしょう？</vt:lpstr>
      <vt:lpstr>ワクチンとは？</vt:lpstr>
      <vt:lpstr>ワクチンが病気から守るしくみ</vt:lpstr>
      <vt:lpstr>ヒトと病気の歴史</vt:lpstr>
      <vt:lpstr>ワクチンで防げる可能性のある 「がん」もあります</vt:lpstr>
      <vt:lpstr>子宮けいがん</vt:lpstr>
      <vt:lpstr>子宮頸がんの多くには、 HPV というウイルスの感染が関係しています</vt:lpstr>
      <vt:lpstr>HPV は子宮頸がんだけに関係する？</vt:lpstr>
      <vt:lpstr>HPV = がん、ではありません</vt:lpstr>
      <vt:lpstr>感染する前に備えることが重要</vt:lpstr>
      <vt:lpstr>二本柱が大切</vt:lpstr>
      <vt:lpstr>不安に思ったら？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理恵 池田</dc:creator>
  <cp:lastModifiedBy>理恵 池田</cp:lastModifiedBy>
  <cp:revision>15</cp:revision>
  <cp:lastPrinted>2026-08-14T01:44:14Z</cp:lastPrinted>
  <dcterms:created xsi:type="dcterms:W3CDTF">2026-08-13T22:08:33Z</dcterms:created>
  <dcterms:modified xsi:type="dcterms:W3CDTF">2026-08-17T01:02:11Z</dcterms:modified>
</cp:coreProperties>
</file>